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7" r:id="rId2"/>
    <p:sldId id="264" r:id="rId3"/>
    <p:sldId id="265" r:id="rId4"/>
    <p:sldId id="266" r:id="rId5"/>
    <p:sldId id="259" r:id="rId6"/>
    <p:sldId id="275" r:id="rId7"/>
    <p:sldId id="260" r:id="rId8"/>
    <p:sldId id="267" r:id="rId9"/>
    <p:sldId id="261" r:id="rId10"/>
    <p:sldId id="262" r:id="rId11"/>
    <p:sldId id="268" r:id="rId12"/>
    <p:sldId id="270" r:id="rId13"/>
    <p:sldId id="269" r:id="rId14"/>
    <p:sldId id="263" r:id="rId15"/>
    <p:sldId id="272" r:id="rId16"/>
    <p:sldId id="276" r:id="rId17"/>
    <p:sldId id="277" r:id="rId18"/>
    <p:sldId id="271" r:id="rId19"/>
    <p:sldId id="273" r:id="rId20"/>
    <p:sldId id="274" r:id="rId21"/>
  </p:sldIdLst>
  <p:sldSz cx="12192000" cy="6858000"/>
  <p:notesSz cx="6858000" cy="9144000"/>
  <p:embeddedFontLst>
    <p:embeddedFont>
      <p:font typeface="Segoe UI Black" panose="020B0A02040204020203" pitchFamily="34" charset="0"/>
      <p:bold r:id="rId23"/>
      <p:boldItalic r:id="rId24"/>
    </p:embeddedFont>
    <p:embeddedFont>
      <p:font typeface="Bahnschrift Light Condensed" panose="020B0502040204020203" pitchFamily="34" charset="0"/>
      <p:regular r:id="rId25"/>
    </p:embeddedFont>
    <p:embeddedFont>
      <p:font typeface="Webdings" panose="05030102010509060703" pitchFamily="18" charset="2"/>
      <p:regular r:id="rId26"/>
    </p:embeddedFont>
    <p:embeddedFont>
      <p:font typeface="배달의민족 도현" panose="020B0600000101010101" pitchFamily="50" charset="-127"/>
      <p:regular r:id="rId27"/>
    </p:embeddedFont>
    <p:embeddedFont>
      <p:font typeface="휴먼둥근헤드라인" panose="02030504000101010101" pitchFamily="18" charset="-127"/>
      <p:regular r:id="rId28"/>
    </p:embeddedFont>
    <p:embeddedFont>
      <p:font typeface="타이포_쌍문동 B" panose="02020803020101020101" pitchFamily="18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Castellar" panose="020A0402060406010301" pitchFamily="18" charset="0"/>
      <p:regular r:id="rId32"/>
    </p:embeddedFont>
    <p:embeddedFont>
      <p:font typeface="맑은 고딕" panose="020B0503020000020004" pitchFamily="50" charset="-127"/>
      <p:regular r:id="rId30"/>
      <p:bold r:id="rId31"/>
    </p:embeddedFont>
    <p:embeddedFont>
      <p:font typeface="배달의민족 주아" panose="02020603020101020101" pitchFamily="18" charset="-127"/>
      <p:regular r:id="rId33"/>
    </p:embeddedFont>
    <p:embeddedFont>
      <p:font typeface="배달의민족 연성" panose="020B0600000101010101" pitchFamily="50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520"/>
    <a:srgbClr val="FF9D08"/>
    <a:srgbClr val="F8A6F8"/>
    <a:srgbClr val="B07BD7"/>
    <a:srgbClr val="FAF486"/>
    <a:srgbClr val="FDF3D0"/>
    <a:srgbClr val="F8E5B6"/>
    <a:srgbClr val="0CA55E"/>
    <a:srgbClr val="F6F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79064" autoAdjust="0"/>
  </p:normalViewPr>
  <p:slideViewPr>
    <p:cSldViewPr snapToGrid="0">
      <p:cViewPr varScale="1">
        <p:scale>
          <a:sx n="69" d="100"/>
          <a:sy n="69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467AC-B739-4B4A-BDA0-64218DCDD05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24060-9ABF-4C8A-BC33-BDDB11EF9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587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4060-9ABF-4C8A-BC33-BDDB11EF928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6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현대에 일과 삶의 균형이 중시되면서 여가에 투자하는 시간이 증가하고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희망하는 여가활동이 관광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자기계발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문화예술 관람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스포츠 활동 등으로 주로 야외활동을 원하고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여가활동은 집에서 </a:t>
            </a:r>
            <a:r>
              <a:rPr lang="en-US" altLang="ko-KR" dirty="0" smtClean="0"/>
              <a:t>TV</a:t>
            </a:r>
            <a:r>
              <a:rPr lang="ko-KR" altLang="en-US" dirty="0" smtClean="0"/>
              <a:t>시청을 하는 비중에 가장 큰 것으로 나타났습니다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4060-9ABF-4C8A-BC33-BDDB11EF92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948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앞에서 본 것과 같이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시청이나 주로 집에서 하는 활동이 가장 많이 하는 여가활동을 차지하고 있고</a:t>
            </a:r>
            <a:r>
              <a:rPr lang="en-US" altLang="ko-KR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자신의 여가생활에 만족하지 못하는 이유로는 시간적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경제적 부담도 있었지만 여가생활에 대한 경험과 정보가 부족하거나 함께 즐길 사람이 </a:t>
            </a:r>
            <a:r>
              <a:rPr lang="ko-KR" altLang="en-US" dirty="0" err="1" smtClean="0"/>
              <a:t>없어서라는</a:t>
            </a:r>
            <a:r>
              <a:rPr lang="ko-KR" altLang="en-US" dirty="0" smtClean="0"/>
              <a:t> 이유도 있었습니다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여가 정책으로도 질 좋은 여가프로그램을 만들고 동호회를 육성하고 지원하는 게 중요하다는 조사 결과가 나왔습니다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이런 사람들에게 슬기롭게 여가활동을 즐길 수 있도록 하기 위해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프로젝트를 기획하게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4060-9ABF-4C8A-BC33-BDDB11EF92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7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슬기로운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여가생활은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무료한 현대 사회인들을 위해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프립에서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크롤링한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여가생활 관련 강좌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모임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활용하여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개인의 성향과 관심사에 맞춘 여가생활 추천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지역별 강좌와 모임을 소개하여 함께 즐길 수 있는 슬기로운 여가생활을 독려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여가생활의 활성화로 현대 사회인의 스트레스 완화와 지역별 소통의 기회를 넓히고 건전한 여가생활을 통해 지역 주민들의 자기개발과 다양한 프로그램 제공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것을 목표로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4060-9ABF-4C8A-BC33-BDDB11EF92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1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4060-9ABF-4C8A-BC33-BDDB11EF92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1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4060-9ABF-4C8A-BC33-BDDB11EF92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37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4060-9ABF-4C8A-BC33-BDDB11EF92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28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빅데이터를 이용한 분석 및 추천으로는 잠재</a:t>
            </a:r>
            <a:r>
              <a:rPr lang="ko-KR" altLang="en-US" baseline="0" dirty="0" smtClean="0"/>
              <a:t> 요인을 </a:t>
            </a:r>
            <a:r>
              <a:rPr lang="ko-KR" altLang="en-US" baseline="0" dirty="0" err="1" smtClean="0"/>
              <a:t>기반으로한</a:t>
            </a:r>
            <a:r>
              <a:rPr lang="ko-KR" altLang="en-US" baseline="0" dirty="0" smtClean="0"/>
              <a:t> 협업 </a:t>
            </a:r>
            <a:r>
              <a:rPr lang="ko-KR" altLang="en-US" baseline="0" dirty="0" err="1" smtClean="0"/>
              <a:t>필터링</a:t>
            </a:r>
            <a:r>
              <a:rPr lang="ko-KR" altLang="en-US" baseline="0" dirty="0" smtClean="0"/>
              <a:t> 중 </a:t>
            </a:r>
            <a:r>
              <a:rPr lang="en-US" altLang="ko-KR" baseline="0" dirty="0" smtClean="0"/>
              <a:t>Matrix Factorization</a:t>
            </a:r>
            <a:r>
              <a:rPr lang="ko-KR" altLang="en-US" baseline="0" dirty="0" smtClean="0"/>
              <a:t>을 활용하였습니다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먼저 추천에 필요한 데이터 구조를 만들고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4060-9ABF-4C8A-BC33-BDDB11EF92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63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경험 한 강좌와 모임을 제외하고 좋아요 수를 기준으로 추천하였습니다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4060-9ABF-4C8A-BC33-BDDB11EF92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80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3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2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24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2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9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7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6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7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3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21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DAA6F-ECA2-41D3-AEF1-9E2F61EBE4A3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D77F-4CD2-49CE-91B6-1800C7EF2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6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26.jpe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6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순서도: 수동 입력 59"/>
          <p:cNvSpPr/>
          <p:nvPr/>
        </p:nvSpPr>
        <p:spPr>
          <a:xfrm rot="16200000" flipV="1">
            <a:off x="-187572" y="190497"/>
            <a:ext cx="6855074" cy="6479931"/>
          </a:xfrm>
          <a:prstGeom prst="flowChartManualInp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49" y="420884"/>
            <a:ext cx="1080000" cy="108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53" y="2192847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328" y="3848938"/>
            <a:ext cx="1080000" cy="10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54" y="5338758"/>
            <a:ext cx="1080000" cy="10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2" y="2077326"/>
            <a:ext cx="1080000" cy="108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2" y="5338758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218" y="349759"/>
            <a:ext cx="1080000" cy="108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223" y="339767"/>
            <a:ext cx="1080000" cy="1080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6" y="2197076"/>
            <a:ext cx="1080000" cy="10800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28" y="3861187"/>
            <a:ext cx="1080000" cy="10800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13" y="2172609"/>
            <a:ext cx="1080000" cy="108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6" y="3805335"/>
            <a:ext cx="1080000" cy="108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18" y="5428611"/>
            <a:ext cx="1080000" cy="1080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0" y="349759"/>
            <a:ext cx="1080000" cy="1080000"/>
          </a:xfrm>
          <a:prstGeom prst="rect">
            <a:avLst/>
          </a:prstGeom>
        </p:spPr>
      </p:pic>
      <p:pic>
        <p:nvPicPr>
          <p:cNvPr id="56" name="그림 55" descr="식탁용기구, 접시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B12EEE55-A070-4DDB-9CA5-7152845211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499" y="910495"/>
            <a:ext cx="3827789" cy="245472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841512" y="4457830"/>
            <a:ext cx="4435831" cy="1477328"/>
            <a:chOff x="6851009" y="4783369"/>
            <a:chExt cx="4435831" cy="1477328"/>
          </a:xfrm>
        </p:grpSpPr>
        <p:pic>
          <p:nvPicPr>
            <p:cNvPr id="57" name="그림 56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5EFA8E62-4373-45EC-A766-521C61BCE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134" y="4948183"/>
              <a:ext cx="1215732" cy="696513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6851009" y="4783369"/>
              <a:ext cx="443583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ko-KR" altLang="en-US" sz="2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팀장 </a:t>
              </a:r>
              <a:r>
                <a:rPr lang="ko-KR" altLang="en-US" sz="2400" dirty="0" smtClean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김수빈  </a:t>
              </a:r>
              <a:endParaRPr lang="en-US" altLang="ko-KR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김가은  </a:t>
              </a:r>
              <a:r>
                <a:rPr lang="ko-KR" altLang="en-US" sz="2400" dirty="0" err="1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김대래</a:t>
              </a:r>
              <a:r>
                <a:rPr lang="ko-KR" altLang="en-US" sz="2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 </a:t>
              </a:r>
              <a:r>
                <a:rPr lang="ko-KR" altLang="en-US" sz="2400" dirty="0" err="1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서현택</a:t>
              </a:r>
              <a:r>
                <a:rPr lang="ko-KR" altLang="en-US" sz="2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 안지연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583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55B9E4DD-1EDB-45C1-909E-3213AD7C1957}"/>
              </a:ext>
            </a:extLst>
          </p:cNvPr>
          <p:cNvGrpSpPr/>
          <p:nvPr/>
        </p:nvGrpSpPr>
        <p:grpSpPr>
          <a:xfrm>
            <a:off x="94268" y="253289"/>
            <a:ext cx="11972041" cy="6360301"/>
            <a:chOff x="94268" y="84841"/>
            <a:chExt cx="11972041" cy="63603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C3ED04-C5E2-4845-B078-2782747C0372}"/>
                </a:ext>
              </a:extLst>
            </p:cNvPr>
            <p:cNvSpPr/>
            <p:nvPr/>
          </p:nvSpPr>
          <p:spPr>
            <a:xfrm>
              <a:off x="94268" y="84841"/>
              <a:ext cx="11972041" cy="6360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06EA4C4-5CA7-40A4-A5C3-1AA247E15F00}"/>
                </a:ext>
              </a:extLst>
            </p:cNvPr>
            <p:cNvGrpSpPr/>
            <p:nvPr/>
          </p:nvGrpSpPr>
          <p:grpSpPr>
            <a:xfrm>
              <a:off x="250744" y="412858"/>
              <a:ext cx="11431365" cy="5630200"/>
              <a:chOff x="250744" y="412858"/>
              <a:chExt cx="11431365" cy="5630200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52232EB3-3391-4B39-82D5-2F1086F742D4}"/>
                  </a:ext>
                </a:extLst>
              </p:cNvPr>
              <p:cNvSpPr/>
              <p:nvPr/>
            </p:nvSpPr>
            <p:spPr>
              <a:xfrm>
                <a:off x="6412546" y="972311"/>
                <a:ext cx="2604617" cy="4247399"/>
              </a:xfrm>
              <a:prstGeom prst="roundRect">
                <a:avLst/>
              </a:prstGeom>
              <a:noFill/>
              <a:ln w="1905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409F7D07-C9E4-44F7-9F1B-71C01A60E7E5}"/>
                  </a:ext>
                </a:extLst>
              </p:cNvPr>
              <p:cNvSpPr/>
              <p:nvPr/>
            </p:nvSpPr>
            <p:spPr>
              <a:xfrm>
                <a:off x="6517764" y="3348243"/>
                <a:ext cx="2390255" cy="1589538"/>
              </a:xfrm>
              <a:prstGeom prst="roundRect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B6D3254E-1BD2-422F-8DFC-8383AA0FF6EF}"/>
                  </a:ext>
                </a:extLst>
              </p:cNvPr>
              <p:cNvSpPr/>
              <p:nvPr/>
            </p:nvSpPr>
            <p:spPr>
              <a:xfrm>
                <a:off x="3992837" y="541335"/>
                <a:ext cx="7689272" cy="5161447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8D601D-956E-4092-A61A-8987F88197A7}"/>
                  </a:ext>
                </a:extLst>
              </p:cNvPr>
              <p:cNvSpPr txBox="1"/>
              <p:nvPr/>
            </p:nvSpPr>
            <p:spPr>
              <a:xfrm>
                <a:off x="2111862" y="2578767"/>
                <a:ext cx="1816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HTTP request</a:t>
                </a:r>
                <a:endParaRPr lang="ko-KR" altLang="en-US" dirty="0">
                  <a:latin typeface="Segoe UI Black" panose="020B0A02040204020203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DA1CE-9D2E-4291-B3A1-A1518AF46BAD}"/>
                  </a:ext>
                </a:extLst>
              </p:cNvPr>
              <p:cNvSpPr txBox="1"/>
              <p:nvPr/>
            </p:nvSpPr>
            <p:spPr>
              <a:xfrm>
                <a:off x="2401055" y="3223067"/>
                <a:ext cx="1936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HTTP response</a:t>
                </a: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FFAB8F7-9DE7-4B4C-A729-A81BD27CF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00" y="2382430"/>
                <a:ext cx="1205905" cy="1205905"/>
              </a:xfrm>
              <a:prstGeom prst="rect">
                <a:avLst/>
              </a:prstGeom>
            </p:spPr>
          </p:pic>
          <p:pic>
            <p:nvPicPr>
              <p:cNvPr id="8" name="Picture 2" descr="vue logo">
                <a:extLst>
                  <a:ext uri="{FF2B5EF4-FFF2-40B4-BE49-F238E27FC236}">
                    <a16:creationId xmlns:a16="http://schemas.microsoft.com/office/drawing/2014/main" id="{E7BA6574-DA7D-4B7D-A797-F7DFD0E399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869" y="2762339"/>
                <a:ext cx="345893" cy="3458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5C919D3-C4AC-4E40-BFEF-464F73A9B53E}"/>
                  </a:ext>
                </a:extLst>
              </p:cNvPr>
              <p:cNvSpPr/>
              <p:nvPr/>
            </p:nvSpPr>
            <p:spPr>
              <a:xfrm>
                <a:off x="4309420" y="972310"/>
                <a:ext cx="1936982" cy="4259215"/>
              </a:xfrm>
              <a:prstGeom prst="roundRect">
                <a:avLst/>
              </a:prstGeom>
              <a:no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9A8E6-3A31-4468-954B-29ED45634C92}"/>
                  </a:ext>
                </a:extLst>
              </p:cNvPr>
              <p:cNvSpPr txBox="1"/>
              <p:nvPr/>
            </p:nvSpPr>
            <p:spPr>
              <a:xfrm>
                <a:off x="4755140" y="2756956"/>
                <a:ext cx="1045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Web</a:t>
                </a:r>
              </a:p>
              <a:p>
                <a:pPr algn="ctr"/>
                <a:r>
                  <a:rPr lang="en-US" altLang="ko-KR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Server</a:t>
                </a:r>
                <a:endParaRPr lang="ko-KR" altLang="en-US" dirty="0">
                  <a:latin typeface="Segoe UI Black" panose="020B0A02040204020203" pitchFamily="34" charset="0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F7AFBBF-B418-4B4C-8721-3370E919FE66}"/>
                  </a:ext>
                </a:extLst>
              </p:cNvPr>
              <p:cNvGrpSpPr/>
              <p:nvPr/>
            </p:nvGrpSpPr>
            <p:grpSpPr>
              <a:xfrm>
                <a:off x="4691395" y="412858"/>
                <a:ext cx="1173031" cy="1118904"/>
                <a:chOff x="5939462" y="5107318"/>
                <a:chExt cx="1173031" cy="1118904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D59FD35C-A783-4BD9-82F5-BCFE9C970D80}"/>
                    </a:ext>
                  </a:extLst>
                </p:cNvPr>
                <p:cNvSpPr/>
                <p:nvPr/>
              </p:nvSpPr>
              <p:spPr>
                <a:xfrm>
                  <a:off x="5939462" y="5411342"/>
                  <a:ext cx="1173031" cy="4938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3" name="Picture 22" descr="nginx 로고 이미지 검색결과">
                  <a:extLst>
                    <a:ext uri="{FF2B5EF4-FFF2-40B4-BE49-F238E27FC236}">
                      <a16:creationId xmlns:a16="http://schemas.microsoft.com/office/drawing/2014/main" id="{37C7FD1E-3FA8-4345-A93B-6BD1870140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77743" y="5107318"/>
                  <a:ext cx="1118904" cy="11189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8C6192E-B385-4BDA-9088-DCEC25D7693E}"/>
                  </a:ext>
                </a:extLst>
              </p:cNvPr>
              <p:cNvSpPr/>
              <p:nvPr/>
            </p:nvSpPr>
            <p:spPr>
              <a:xfrm>
                <a:off x="9154546" y="972310"/>
                <a:ext cx="2221293" cy="4247399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19ED8E-53EB-49F6-9240-A348F1C70997}"/>
                  </a:ext>
                </a:extLst>
              </p:cNvPr>
              <p:cNvSpPr txBox="1"/>
              <p:nvPr/>
            </p:nvSpPr>
            <p:spPr>
              <a:xfrm>
                <a:off x="9991801" y="3877068"/>
                <a:ext cx="591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DB</a:t>
                </a:r>
              </a:p>
              <a:p>
                <a:endParaRPr lang="ko-KR" altLang="en-US" dirty="0">
                  <a:latin typeface="Segoe UI Black" panose="020B0A02040204020203" pitchFamily="34" charset="0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7E4A52C-34F9-42DE-B3FC-8655E71DF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8673" y="2576644"/>
                <a:ext cx="1376878" cy="1376878"/>
              </a:xfrm>
              <a:prstGeom prst="rect">
                <a:avLst/>
              </a:prstGeom>
            </p:spPr>
          </p:pic>
          <p:pic>
            <p:nvPicPr>
              <p:cNvPr id="17" name="Picture 18" descr="mysql logo 이미지 검색결과">
                <a:extLst>
                  <a:ext uri="{FF2B5EF4-FFF2-40B4-BE49-F238E27FC236}">
                    <a16:creationId xmlns:a16="http://schemas.microsoft.com/office/drawing/2014/main" id="{75049892-2686-414E-B623-85AE9B438F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2262" y="1975709"/>
                <a:ext cx="945861" cy="489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024F3789-4518-4639-AFFC-2E1187A77834}"/>
                  </a:ext>
                </a:extLst>
              </p:cNvPr>
              <p:cNvSpPr/>
              <p:nvPr/>
            </p:nvSpPr>
            <p:spPr>
              <a:xfrm>
                <a:off x="6517764" y="1230631"/>
                <a:ext cx="2390255" cy="1589538"/>
              </a:xfrm>
              <a:prstGeom prst="roundRect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D74C8C-9A20-4ACA-85F3-E5D71A73D576}"/>
                  </a:ext>
                </a:extLst>
              </p:cNvPr>
              <p:cNvSpPr txBox="1"/>
              <p:nvPr/>
            </p:nvSpPr>
            <p:spPr>
              <a:xfrm>
                <a:off x="6624225" y="2658555"/>
                <a:ext cx="2180267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Web </a:t>
                </a:r>
              </a:p>
              <a:p>
                <a:pPr algn="ctr"/>
                <a:r>
                  <a:rPr lang="en-US" altLang="ko-KR" sz="1600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Application </a:t>
                </a:r>
              </a:p>
              <a:p>
                <a:pPr algn="ctr"/>
                <a:r>
                  <a:rPr lang="en-US" altLang="ko-KR" sz="1600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Server</a:t>
                </a:r>
                <a:endParaRPr lang="ko-KR" altLang="en-US" sz="1600" dirty="0">
                  <a:latin typeface="Segoe UI Black" panose="020B0A02040204020203" pitchFamily="34" charset="0"/>
                </a:endParaRPr>
              </a:p>
            </p:txBody>
          </p:sp>
          <p:pic>
            <p:nvPicPr>
              <p:cNvPr id="22" name="Picture 6" descr="python개발자 uwsgi를 버리고 gunicorn(지-유니콘)으로 갈아타다 ...">
                <a:extLst>
                  <a:ext uri="{FF2B5EF4-FFF2-40B4-BE49-F238E27FC236}">
                    <a16:creationId xmlns:a16="http://schemas.microsoft.com/office/drawing/2014/main" id="{7E4D9D76-5EBF-4027-B4C3-7003C0D6F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3830" y="1078882"/>
                <a:ext cx="1659269" cy="470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8" descr="당신이 몰랐던 Django Prefetch. - chrisjune - Medium">
                <a:extLst>
                  <a:ext uri="{FF2B5EF4-FFF2-40B4-BE49-F238E27FC236}">
                    <a16:creationId xmlns:a16="http://schemas.microsoft.com/office/drawing/2014/main" id="{50A4C5D8-1974-44F3-BF29-2F0070665B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1363" y="1679940"/>
                <a:ext cx="1201551" cy="68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그림 23" descr="음식, 그리기이(가) 표시된 사진&#10;&#10;자동 생성된 설명">
                <a:extLst>
                  <a:ext uri="{FF2B5EF4-FFF2-40B4-BE49-F238E27FC236}">
                    <a16:creationId xmlns:a16="http://schemas.microsoft.com/office/drawing/2014/main" id="{647EF46F-0321-4B75-AA95-A5E0425CC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060" y="4622821"/>
                <a:ext cx="944985" cy="944985"/>
              </a:xfrm>
              <a:prstGeom prst="rect">
                <a:avLst/>
              </a:prstGeom>
            </p:spPr>
          </p:pic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213DB5D7-AA09-4BEF-BD70-2B4D2177C60B}"/>
                  </a:ext>
                </a:extLst>
              </p:cNvPr>
              <p:cNvCxnSpPr/>
              <p:nvPr/>
            </p:nvCxnSpPr>
            <p:spPr>
              <a:xfrm>
                <a:off x="1517537" y="3834284"/>
                <a:ext cx="0" cy="546382"/>
              </a:xfrm>
              <a:prstGeom prst="straightConnector1">
                <a:avLst/>
              </a:prstGeom>
              <a:ln w="38100">
                <a:solidFill>
                  <a:srgbClr val="5652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78C0EE-F61B-48FB-AA8A-818013D3504F}"/>
                  </a:ext>
                </a:extLst>
              </p:cNvPr>
              <p:cNvSpPr txBox="1"/>
              <p:nvPr/>
            </p:nvSpPr>
            <p:spPr>
              <a:xfrm>
                <a:off x="1516282" y="3871750"/>
                <a:ext cx="12630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response</a:t>
                </a:r>
              </a:p>
            </p:txBody>
          </p: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B9184BAE-ABBA-4662-BAA0-908E5461A45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316058" y="3834284"/>
                <a:ext cx="0" cy="546382"/>
              </a:xfrm>
              <a:prstGeom prst="straightConnector1">
                <a:avLst/>
              </a:prstGeom>
              <a:ln w="38100">
                <a:solidFill>
                  <a:srgbClr val="5652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B39CEB-CA4F-44E1-A535-16187F64B7B8}"/>
                  </a:ext>
                </a:extLst>
              </p:cNvPr>
              <p:cNvSpPr txBox="1"/>
              <p:nvPr/>
            </p:nvSpPr>
            <p:spPr>
              <a:xfrm>
                <a:off x="250744" y="3922809"/>
                <a:ext cx="11185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request</a:t>
                </a:r>
                <a:endParaRPr lang="ko-KR" altLang="en-US" dirty="0">
                  <a:latin typeface="Segoe UI Black" panose="020B0A02040204020203" pitchFamily="34" charset="0"/>
                </a:endParaRPr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10A8C789-CB71-4FAB-8D89-7E5DFD255D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9407" y="3238885"/>
                <a:ext cx="580616" cy="0"/>
              </a:xfrm>
              <a:prstGeom prst="straightConnector1">
                <a:avLst/>
              </a:prstGeom>
              <a:ln w="38100">
                <a:solidFill>
                  <a:srgbClr val="5652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6523425-BF22-404F-8A63-BA7D110CFB3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849407" y="3011899"/>
                <a:ext cx="580616" cy="0"/>
              </a:xfrm>
              <a:prstGeom prst="straightConnector1">
                <a:avLst/>
              </a:prstGeom>
              <a:ln w="38100">
                <a:solidFill>
                  <a:srgbClr val="5652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C3FFE87-CE6D-4C16-8F89-27F6C10694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8003" y="3238885"/>
                <a:ext cx="580616" cy="0"/>
              </a:xfrm>
              <a:prstGeom prst="straightConnector1">
                <a:avLst/>
              </a:prstGeom>
              <a:ln w="38100">
                <a:solidFill>
                  <a:srgbClr val="5652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21CD4CC8-6CEF-474B-9B64-12D51980F46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768003" y="3011899"/>
                <a:ext cx="580616" cy="0"/>
              </a:xfrm>
              <a:prstGeom prst="straightConnector1">
                <a:avLst/>
              </a:prstGeom>
              <a:ln w="38100">
                <a:solidFill>
                  <a:srgbClr val="5652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BE6852F-EE52-4AAB-98F8-F4CD897B67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84220" y="3194373"/>
                <a:ext cx="2049549" cy="0"/>
              </a:xfrm>
              <a:prstGeom prst="straightConnector1">
                <a:avLst/>
              </a:prstGeom>
              <a:ln w="38100">
                <a:solidFill>
                  <a:srgbClr val="5652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965E2FA7-0B3D-4F5E-9C6B-55A20811529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2184220" y="2981013"/>
                <a:ext cx="2049549" cy="0"/>
              </a:xfrm>
              <a:prstGeom prst="straightConnector1">
                <a:avLst/>
              </a:prstGeom>
              <a:ln w="38100">
                <a:solidFill>
                  <a:srgbClr val="5652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" name="Picture 10" descr="AWS] 1.AWS란?">
                <a:extLst>
                  <a:ext uri="{FF2B5EF4-FFF2-40B4-BE49-F238E27FC236}">
                    <a16:creationId xmlns:a16="http://schemas.microsoft.com/office/drawing/2014/main" id="{8FC97B62-84AF-48B9-B20D-4E01AA1453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89" t="12876" r="15173" b="22800"/>
              <a:stretch/>
            </p:blipFill>
            <p:spPr bwMode="auto">
              <a:xfrm>
                <a:off x="4568776" y="5323901"/>
                <a:ext cx="1035045" cy="6856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2" descr="UBUNTU 16.04.5 LTS LINUX LIVE / INSTALL (32 &amp; 64 BIT DVDs) DESKTOP ...">
                <a:extLst>
                  <a:ext uri="{FF2B5EF4-FFF2-40B4-BE49-F238E27FC236}">
                    <a16:creationId xmlns:a16="http://schemas.microsoft.com/office/drawing/2014/main" id="{B5A587AD-1EF4-49EB-BEDD-45352DD2A2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23" t="10750" r="9631" b="18538"/>
              <a:stretch/>
            </p:blipFill>
            <p:spPr bwMode="auto">
              <a:xfrm>
                <a:off x="5738508" y="5290422"/>
                <a:ext cx="896684" cy="752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0" descr="spring boot logo 이미지 검색결과">
                <a:extLst>
                  <a:ext uri="{FF2B5EF4-FFF2-40B4-BE49-F238E27FC236}">
                    <a16:creationId xmlns:a16="http://schemas.microsoft.com/office/drawing/2014/main" id="{699E542F-BD93-4DEF-ACA7-CD59C4FB05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0426" y="3628799"/>
                <a:ext cx="1204931" cy="632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CA40A4-C760-4DB5-8C8F-AA2DAB4400C3}"/>
                  </a:ext>
                </a:extLst>
              </p:cNvPr>
              <p:cNvGrpSpPr/>
              <p:nvPr/>
            </p:nvGrpSpPr>
            <p:grpSpPr>
              <a:xfrm>
                <a:off x="7076922" y="4243730"/>
                <a:ext cx="1316386" cy="850710"/>
                <a:chOff x="7082978" y="4356797"/>
                <a:chExt cx="1316386" cy="850710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2B4D59D3-EC7C-48F1-9D91-F415CBA78353}"/>
                    </a:ext>
                  </a:extLst>
                </p:cNvPr>
                <p:cNvSpPr/>
                <p:nvPr/>
              </p:nvSpPr>
              <p:spPr>
                <a:xfrm>
                  <a:off x="7141050" y="4356797"/>
                  <a:ext cx="1196792" cy="850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9" name="Picture 6" descr="파일:Tomcat-logo.svg">
                  <a:extLst>
                    <a:ext uri="{FF2B5EF4-FFF2-40B4-BE49-F238E27FC236}">
                      <a16:creationId xmlns:a16="http://schemas.microsoft.com/office/drawing/2014/main" id="{F9D00AA2-2832-410F-AB24-9DDF99D7A0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96577" y="4726202"/>
                  <a:ext cx="689188" cy="4594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909A966-062F-4C45-A1B5-79DB76F08BB4}"/>
                    </a:ext>
                  </a:extLst>
                </p:cNvPr>
                <p:cNvSpPr txBox="1"/>
                <p:nvPr/>
              </p:nvSpPr>
              <p:spPr>
                <a:xfrm>
                  <a:off x="7082978" y="4415188"/>
                  <a:ext cx="13163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Bahnschrift Light Condensed" panose="020B0502040204020203" pitchFamily="34" charset="0"/>
                    </a:rPr>
                    <a:t>Apache tomcat</a:t>
                  </a:r>
                  <a:endParaRPr lang="ko-KR" altLang="en-US" dirty="0">
                    <a:latin typeface="Bahnschrift Light Condensed" panose="020B0502040204020203" pitchFamily="34" charset="0"/>
                  </a:endParaRPr>
                </a:p>
              </p:txBody>
            </p: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C09D856A-0568-4049-8B25-21B525760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0386" y="2686923"/>
                <a:ext cx="0" cy="804085"/>
              </a:xfrm>
              <a:prstGeom prst="straightConnector1">
                <a:avLst/>
              </a:prstGeom>
              <a:ln w="38100">
                <a:solidFill>
                  <a:srgbClr val="5652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1637E72F-DA9D-4085-8A15-2F36971F5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5629" y="2686923"/>
                <a:ext cx="0" cy="790406"/>
              </a:xfrm>
              <a:prstGeom prst="straightConnector1">
                <a:avLst/>
              </a:prstGeom>
              <a:ln w="38100">
                <a:solidFill>
                  <a:srgbClr val="5652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/>
          <p:cNvSpPr txBox="1"/>
          <p:nvPr/>
        </p:nvSpPr>
        <p:spPr>
          <a:xfrm>
            <a:off x="299038" y="297770"/>
            <a:ext cx="232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아키텍쳐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1E6DC740-9D77-46A9-B2C5-8B0430DB9561}"/>
              </a:ext>
            </a:extLst>
          </p:cNvPr>
          <p:cNvSpPr/>
          <p:nvPr/>
        </p:nvSpPr>
        <p:spPr>
          <a:xfrm rot="16200000">
            <a:off x="11676598" y="6064"/>
            <a:ext cx="523219" cy="511089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8DD77340-365D-43E9-9C2F-41D285A4AB38}"/>
              </a:ext>
            </a:extLst>
          </p:cNvPr>
          <p:cNvSpPr/>
          <p:nvPr/>
        </p:nvSpPr>
        <p:spPr>
          <a:xfrm rot="5400000">
            <a:off x="-6065" y="6340846"/>
            <a:ext cx="523219" cy="511089"/>
          </a:xfrm>
          <a:prstGeom prst="triangle">
            <a:avLst>
              <a:gd name="adj" fmla="val 100000"/>
            </a:avLst>
          </a:prstGeom>
          <a:solidFill>
            <a:srgbClr val="FF9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4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20" y="248152"/>
            <a:ext cx="7452360" cy="63350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038" y="297770"/>
            <a:ext cx="212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 Diagram</a:t>
            </a: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260A79B6-88D4-43D6-96C8-750806653792}"/>
              </a:ext>
            </a:extLst>
          </p:cNvPr>
          <p:cNvSpPr/>
          <p:nvPr/>
        </p:nvSpPr>
        <p:spPr>
          <a:xfrm rot="16200000">
            <a:off x="11676598" y="6064"/>
            <a:ext cx="523219" cy="511089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D5313227-D191-41C4-9678-FFF2B83A493C}"/>
              </a:ext>
            </a:extLst>
          </p:cNvPr>
          <p:cNvSpPr/>
          <p:nvPr/>
        </p:nvSpPr>
        <p:spPr>
          <a:xfrm rot="5400000">
            <a:off x="-6065" y="6340846"/>
            <a:ext cx="523219" cy="511089"/>
          </a:xfrm>
          <a:prstGeom prst="triangle">
            <a:avLst>
              <a:gd name="adj" fmla="val 100000"/>
            </a:avLst>
          </a:prstGeom>
          <a:solidFill>
            <a:srgbClr val="FF9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3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7804627" y="2693578"/>
            <a:ext cx="3773250" cy="3336354"/>
            <a:chOff x="5048247" y="2771740"/>
            <a:chExt cx="3773250" cy="3336354"/>
          </a:xfrm>
        </p:grpSpPr>
        <p:pic>
          <p:nvPicPr>
            <p:cNvPr id="2056" name="Picture 8" descr="10. pandas의 자료구조 Series와 DataFrame 살펴보기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48" y="4618662"/>
              <a:ext cx="2280136" cy="118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NumPy – Özgür Özkök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2032" y="3826461"/>
              <a:ext cx="2099465" cy="839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34" descr="django - 튜토리얼 part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640" y="2931283"/>
              <a:ext cx="2062162" cy="103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4" name="Picture 36" descr="파일:Python-logo-notext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724" y="4116683"/>
              <a:ext cx="984832" cy="98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자유형: 도형 52">
              <a:extLst>
                <a:ext uri="{FF2B5EF4-FFF2-40B4-BE49-F238E27FC236}">
                  <a16:creationId xmlns:a16="http://schemas.microsoft.com/office/drawing/2014/main" id="{6E69DDD4-2832-4F7D-A6D6-F40FEC00AE6D}"/>
                </a:ext>
              </a:extLst>
            </p:cNvPr>
            <p:cNvSpPr/>
            <p:nvPr/>
          </p:nvSpPr>
          <p:spPr>
            <a:xfrm>
              <a:off x="5048247" y="2771740"/>
              <a:ext cx="3766139" cy="3336354"/>
            </a:xfrm>
            <a:custGeom>
              <a:avLst/>
              <a:gdLst>
                <a:gd name="connsiteX0" fmla="*/ 698824 w 4650260"/>
                <a:gd name="connsiteY0" fmla="*/ 0 h 4192858"/>
                <a:gd name="connsiteX1" fmla="*/ 2140662 w 4650260"/>
                <a:gd name="connsiteY1" fmla="*/ 0 h 4192858"/>
                <a:gd name="connsiteX2" fmla="*/ 3951436 w 4650260"/>
                <a:gd name="connsiteY2" fmla="*/ 0 h 4192858"/>
                <a:gd name="connsiteX3" fmla="*/ 4650260 w 4650260"/>
                <a:gd name="connsiteY3" fmla="*/ 698824 h 4192858"/>
                <a:gd name="connsiteX4" fmla="*/ 4650260 w 4650260"/>
                <a:gd name="connsiteY4" fmla="*/ 3494034 h 4192858"/>
                <a:gd name="connsiteX5" fmla="*/ 3951436 w 4650260"/>
                <a:gd name="connsiteY5" fmla="*/ 4192858 h 4192858"/>
                <a:gd name="connsiteX6" fmla="*/ 2026349 w 4650260"/>
                <a:gd name="connsiteY6" fmla="*/ 4192858 h 4192858"/>
                <a:gd name="connsiteX7" fmla="*/ 698824 w 4650260"/>
                <a:gd name="connsiteY7" fmla="*/ 4192858 h 4192858"/>
                <a:gd name="connsiteX8" fmla="*/ 0 w 4650260"/>
                <a:gd name="connsiteY8" fmla="*/ 3494034 h 4192858"/>
                <a:gd name="connsiteX9" fmla="*/ 0 w 4650260"/>
                <a:gd name="connsiteY9" fmla="*/ 698824 h 4192858"/>
                <a:gd name="connsiteX10" fmla="*/ 698824 w 4650260"/>
                <a:gd name="connsiteY10" fmla="*/ 0 h 419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0260" h="4192858">
                  <a:moveTo>
                    <a:pt x="698824" y="0"/>
                  </a:moveTo>
                  <a:lnTo>
                    <a:pt x="2140662" y="0"/>
                  </a:lnTo>
                  <a:lnTo>
                    <a:pt x="3951436" y="0"/>
                  </a:lnTo>
                  <a:cubicBezTo>
                    <a:pt x="4337386" y="0"/>
                    <a:pt x="4650260" y="312874"/>
                    <a:pt x="4650260" y="698824"/>
                  </a:cubicBezTo>
                  <a:lnTo>
                    <a:pt x="4650260" y="3494034"/>
                  </a:lnTo>
                  <a:cubicBezTo>
                    <a:pt x="4650260" y="3879984"/>
                    <a:pt x="4337386" y="4192858"/>
                    <a:pt x="3951436" y="4192858"/>
                  </a:cubicBezTo>
                  <a:lnTo>
                    <a:pt x="2026349" y="4192858"/>
                  </a:lnTo>
                  <a:lnTo>
                    <a:pt x="698824" y="4192858"/>
                  </a:lnTo>
                  <a:cubicBezTo>
                    <a:pt x="312874" y="4192858"/>
                    <a:pt x="0" y="3879984"/>
                    <a:pt x="0" y="3494034"/>
                  </a:cubicBezTo>
                  <a:lnTo>
                    <a:pt x="0" y="698824"/>
                  </a:lnTo>
                  <a:cubicBezTo>
                    <a:pt x="0" y="312874"/>
                    <a:pt x="312874" y="0"/>
                    <a:pt x="698824" y="0"/>
                  </a:cubicBezTo>
                  <a:close/>
                </a:path>
              </a:pathLst>
            </a:custGeom>
            <a:noFill/>
            <a:ln w="76200">
              <a:solidFill>
                <a:srgbClr val="01B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81092" y="1413086"/>
            <a:ext cx="4660999" cy="4193802"/>
            <a:chOff x="834263" y="1475232"/>
            <a:chExt cx="6261295" cy="4925638"/>
          </a:xfrm>
        </p:grpSpPr>
        <p:grpSp>
          <p:nvGrpSpPr>
            <p:cNvPr id="10" name="그룹 9"/>
            <p:cNvGrpSpPr/>
            <p:nvPr/>
          </p:nvGrpSpPr>
          <p:grpSpPr>
            <a:xfrm>
              <a:off x="4702109" y="2239790"/>
              <a:ext cx="1824189" cy="2102140"/>
              <a:chOff x="4270376" y="3222625"/>
              <a:chExt cx="2137410" cy="2678196"/>
            </a:xfrm>
          </p:grpSpPr>
          <p:pic>
            <p:nvPicPr>
              <p:cNvPr id="2068" name="Picture 20" descr="KakaoMap - Map / Navigation - Apps on Google Play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0376" y="3222625"/>
                <a:ext cx="2137410" cy="2137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314817" y="5355228"/>
                <a:ext cx="2092969" cy="54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kakao</a:t>
                </a:r>
                <a:r>
                  <a:rPr lang="en-US" altLang="ko-KR" b="1" dirty="0" err="1"/>
                  <a:t>map</a:t>
                </a:r>
                <a:endParaRPr lang="ko-KR" altLang="en-US" sz="2500" b="1" dirty="0"/>
              </a:p>
            </p:txBody>
          </p:sp>
        </p:grpSp>
        <p:pic>
          <p:nvPicPr>
            <p:cNvPr id="2070" name="Picture 22" descr="File:Youtube(amin).png - Wikipedi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691" y="4341507"/>
              <a:ext cx="1532204" cy="1532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Migrate from Dark Sky API to OpenWeather One Call API - OpenWeatherMa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699" y="2474356"/>
              <a:ext cx="2932660" cy="125199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</p:pic>
        <p:pic>
          <p:nvPicPr>
            <p:cNvPr id="2094" name="Picture 46" descr="파일:Vue.png - 위키백과, 우리 모두의 백과사전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582" y="4611441"/>
              <a:ext cx="1111833" cy="111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8" name="Picture 50" descr="cli 랑 vuetify 설치하기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9" r="33062" b="23819"/>
            <a:stretch/>
          </p:blipFill>
          <p:spPr bwMode="auto">
            <a:xfrm>
              <a:off x="1304619" y="4341507"/>
              <a:ext cx="1515588" cy="1444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자유형: 도형 52">
              <a:extLst>
                <a:ext uri="{FF2B5EF4-FFF2-40B4-BE49-F238E27FC236}">
                  <a16:creationId xmlns:a16="http://schemas.microsoft.com/office/drawing/2014/main" id="{6E69DDD4-2832-4F7D-A6D6-F40FEC00AE6D}"/>
                </a:ext>
              </a:extLst>
            </p:cNvPr>
            <p:cNvSpPr/>
            <p:nvPr/>
          </p:nvSpPr>
          <p:spPr>
            <a:xfrm>
              <a:off x="834263" y="1475232"/>
              <a:ext cx="6261295" cy="4925638"/>
            </a:xfrm>
            <a:custGeom>
              <a:avLst/>
              <a:gdLst>
                <a:gd name="connsiteX0" fmla="*/ 698824 w 4650260"/>
                <a:gd name="connsiteY0" fmla="*/ 0 h 4192858"/>
                <a:gd name="connsiteX1" fmla="*/ 2140662 w 4650260"/>
                <a:gd name="connsiteY1" fmla="*/ 0 h 4192858"/>
                <a:gd name="connsiteX2" fmla="*/ 3951436 w 4650260"/>
                <a:gd name="connsiteY2" fmla="*/ 0 h 4192858"/>
                <a:gd name="connsiteX3" fmla="*/ 4650260 w 4650260"/>
                <a:gd name="connsiteY3" fmla="*/ 698824 h 4192858"/>
                <a:gd name="connsiteX4" fmla="*/ 4650260 w 4650260"/>
                <a:gd name="connsiteY4" fmla="*/ 3494034 h 4192858"/>
                <a:gd name="connsiteX5" fmla="*/ 3951436 w 4650260"/>
                <a:gd name="connsiteY5" fmla="*/ 4192858 h 4192858"/>
                <a:gd name="connsiteX6" fmla="*/ 2026349 w 4650260"/>
                <a:gd name="connsiteY6" fmla="*/ 4192858 h 4192858"/>
                <a:gd name="connsiteX7" fmla="*/ 698824 w 4650260"/>
                <a:gd name="connsiteY7" fmla="*/ 4192858 h 4192858"/>
                <a:gd name="connsiteX8" fmla="*/ 0 w 4650260"/>
                <a:gd name="connsiteY8" fmla="*/ 3494034 h 4192858"/>
                <a:gd name="connsiteX9" fmla="*/ 0 w 4650260"/>
                <a:gd name="connsiteY9" fmla="*/ 698824 h 4192858"/>
                <a:gd name="connsiteX10" fmla="*/ 698824 w 4650260"/>
                <a:gd name="connsiteY10" fmla="*/ 0 h 419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0260" h="4192858">
                  <a:moveTo>
                    <a:pt x="698824" y="0"/>
                  </a:moveTo>
                  <a:lnTo>
                    <a:pt x="2140662" y="0"/>
                  </a:lnTo>
                  <a:lnTo>
                    <a:pt x="3951436" y="0"/>
                  </a:lnTo>
                  <a:cubicBezTo>
                    <a:pt x="4337386" y="0"/>
                    <a:pt x="4650260" y="312874"/>
                    <a:pt x="4650260" y="698824"/>
                  </a:cubicBezTo>
                  <a:lnTo>
                    <a:pt x="4650260" y="3494034"/>
                  </a:lnTo>
                  <a:cubicBezTo>
                    <a:pt x="4650260" y="3879984"/>
                    <a:pt x="4337386" y="4192858"/>
                    <a:pt x="3951436" y="4192858"/>
                  </a:cubicBezTo>
                  <a:lnTo>
                    <a:pt x="2026349" y="4192858"/>
                  </a:lnTo>
                  <a:lnTo>
                    <a:pt x="698824" y="4192858"/>
                  </a:lnTo>
                  <a:cubicBezTo>
                    <a:pt x="312874" y="4192858"/>
                    <a:pt x="0" y="3879984"/>
                    <a:pt x="0" y="3494034"/>
                  </a:cubicBezTo>
                  <a:lnTo>
                    <a:pt x="0" y="698824"/>
                  </a:lnTo>
                  <a:cubicBezTo>
                    <a:pt x="0" y="312874"/>
                    <a:pt x="312874" y="0"/>
                    <a:pt x="698824" y="0"/>
                  </a:cubicBezTo>
                  <a:close/>
                </a:path>
              </a:pathLst>
            </a:custGeom>
            <a:noFill/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481306" y="557059"/>
            <a:ext cx="3766139" cy="3336354"/>
            <a:chOff x="2483106" y="1507169"/>
            <a:chExt cx="3766139" cy="3336354"/>
          </a:xfrm>
        </p:grpSpPr>
        <p:pic>
          <p:nvPicPr>
            <p:cNvPr id="2076" name="Picture 28" descr="Spring Boot) 스타트 스프링 부트 001일차 - 스프링(부트), 빌드툴, VO ...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326" y="1827283"/>
              <a:ext cx="1007883" cy="100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0" name="Picture 42" descr="Java의 equals()와 hashCode() 사용법 | Hanumoka, IT Blo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7784" y="1633818"/>
              <a:ext cx="2111461" cy="118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2" name="Picture 44" descr="JPA 도입 — OneToOne 관계에서의 LazyLoading 이슈 #1 - Yorath Jang ...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2459" y="3346753"/>
              <a:ext cx="1733001" cy="97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8" descr="mysql logo 이미지 검색결과">
              <a:extLst>
                <a:ext uri="{FF2B5EF4-FFF2-40B4-BE49-F238E27FC236}">
                  <a16:creationId xmlns:a16="http://schemas.microsoft.com/office/drawing/2014/main" id="{75049892-2686-414E-B623-85AE9B438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185" y="3917604"/>
              <a:ext cx="945861" cy="489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자유형: 도형 52">
              <a:extLst>
                <a:ext uri="{FF2B5EF4-FFF2-40B4-BE49-F238E27FC236}">
                  <a16:creationId xmlns:a16="http://schemas.microsoft.com/office/drawing/2014/main" id="{6E69DDD4-2832-4F7D-A6D6-F40FEC00AE6D}"/>
                </a:ext>
              </a:extLst>
            </p:cNvPr>
            <p:cNvSpPr/>
            <p:nvPr/>
          </p:nvSpPr>
          <p:spPr>
            <a:xfrm>
              <a:off x="2483106" y="1507169"/>
              <a:ext cx="3766139" cy="3336354"/>
            </a:xfrm>
            <a:custGeom>
              <a:avLst/>
              <a:gdLst>
                <a:gd name="connsiteX0" fmla="*/ 698824 w 4650260"/>
                <a:gd name="connsiteY0" fmla="*/ 0 h 4192858"/>
                <a:gd name="connsiteX1" fmla="*/ 2140662 w 4650260"/>
                <a:gd name="connsiteY1" fmla="*/ 0 h 4192858"/>
                <a:gd name="connsiteX2" fmla="*/ 3951436 w 4650260"/>
                <a:gd name="connsiteY2" fmla="*/ 0 h 4192858"/>
                <a:gd name="connsiteX3" fmla="*/ 4650260 w 4650260"/>
                <a:gd name="connsiteY3" fmla="*/ 698824 h 4192858"/>
                <a:gd name="connsiteX4" fmla="*/ 4650260 w 4650260"/>
                <a:gd name="connsiteY4" fmla="*/ 3494034 h 4192858"/>
                <a:gd name="connsiteX5" fmla="*/ 3951436 w 4650260"/>
                <a:gd name="connsiteY5" fmla="*/ 4192858 h 4192858"/>
                <a:gd name="connsiteX6" fmla="*/ 2026349 w 4650260"/>
                <a:gd name="connsiteY6" fmla="*/ 4192858 h 4192858"/>
                <a:gd name="connsiteX7" fmla="*/ 698824 w 4650260"/>
                <a:gd name="connsiteY7" fmla="*/ 4192858 h 4192858"/>
                <a:gd name="connsiteX8" fmla="*/ 0 w 4650260"/>
                <a:gd name="connsiteY8" fmla="*/ 3494034 h 4192858"/>
                <a:gd name="connsiteX9" fmla="*/ 0 w 4650260"/>
                <a:gd name="connsiteY9" fmla="*/ 698824 h 4192858"/>
                <a:gd name="connsiteX10" fmla="*/ 698824 w 4650260"/>
                <a:gd name="connsiteY10" fmla="*/ 0 h 419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0260" h="4192858">
                  <a:moveTo>
                    <a:pt x="698824" y="0"/>
                  </a:moveTo>
                  <a:lnTo>
                    <a:pt x="2140662" y="0"/>
                  </a:lnTo>
                  <a:lnTo>
                    <a:pt x="3951436" y="0"/>
                  </a:lnTo>
                  <a:cubicBezTo>
                    <a:pt x="4337386" y="0"/>
                    <a:pt x="4650260" y="312874"/>
                    <a:pt x="4650260" y="698824"/>
                  </a:cubicBezTo>
                  <a:lnTo>
                    <a:pt x="4650260" y="3494034"/>
                  </a:lnTo>
                  <a:cubicBezTo>
                    <a:pt x="4650260" y="3879984"/>
                    <a:pt x="4337386" y="4192858"/>
                    <a:pt x="3951436" y="4192858"/>
                  </a:cubicBezTo>
                  <a:lnTo>
                    <a:pt x="2026349" y="4192858"/>
                  </a:lnTo>
                  <a:lnTo>
                    <a:pt x="698824" y="4192858"/>
                  </a:lnTo>
                  <a:cubicBezTo>
                    <a:pt x="312874" y="4192858"/>
                    <a:pt x="0" y="3879984"/>
                    <a:pt x="0" y="3494034"/>
                  </a:cubicBezTo>
                  <a:lnTo>
                    <a:pt x="0" y="698824"/>
                  </a:lnTo>
                  <a:cubicBezTo>
                    <a:pt x="0" y="312874"/>
                    <a:pt x="312874" y="0"/>
                    <a:pt x="698824" y="0"/>
                  </a:cubicBezTo>
                  <a:close/>
                </a:path>
              </a:pathLst>
            </a:custGeom>
            <a:noFill/>
            <a:ln w="76200">
              <a:solidFill>
                <a:srgbClr val="FF8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99038" y="297770"/>
            <a:ext cx="212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410E83BA-2D92-498D-BE88-06B663244D0C}"/>
              </a:ext>
            </a:extLst>
          </p:cNvPr>
          <p:cNvSpPr/>
          <p:nvPr/>
        </p:nvSpPr>
        <p:spPr>
          <a:xfrm rot="16200000">
            <a:off x="11676598" y="6064"/>
            <a:ext cx="523219" cy="511089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4AF65B18-E60B-45EB-9E1C-C4EE4B5FEE7C}"/>
              </a:ext>
            </a:extLst>
          </p:cNvPr>
          <p:cNvSpPr/>
          <p:nvPr/>
        </p:nvSpPr>
        <p:spPr>
          <a:xfrm rot="5400000">
            <a:off x="-6065" y="6340846"/>
            <a:ext cx="523219" cy="511089"/>
          </a:xfrm>
          <a:prstGeom prst="triangle">
            <a:avLst>
              <a:gd name="adj" fmla="val 100000"/>
            </a:avLst>
          </a:prstGeom>
          <a:solidFill>
            <a:srgbClr val="FF9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24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04D8FE4-26C1-439E-A338-FD406579D207}"/>
              </a:ext>
            </a:extLst>
          </p:cNvPr>
          <p:cNvGrpSpPr/>
          <p:nvPr/>
        </p:nvGrpSpPr>
        <p:grpSpPr>
          <a:xfrm>
            <a:off x="0" y="3226139"/>
            <a:ext cx="12192000" cy="405722"/>
            <a:chOff x="0" y="2598392"/>
            <a:chExt cx="12192000" cy="156281"/>
          </a:xfrm>
        </p:grpSpPr>
        <p:sp>
          <p:nvSpPr>
            <p:cNvPr id="4" name="직사각형 3"/>
            <p:cNvSpPr/>
            <p:nvPr/>
          </p:nvSpPr>
          <p:spPr>
            <a:xfrm>
              <a:off x="0" y="2598392"/>
              <a:ext cx="12192000" cy="82172"/>
            </a:xfrm>
            <a:prstGeom prst="rect">
              <a:avLst/>
            </a:prstGeom>
            <a:solidFill>
              <a:srgbClr val="FF9D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2672501"/>
              <a:ext cx="12192000" cy="821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육각형 2">
            <a:extLst>
              <a:ext uri="{FF2B5EF4-FFF2-40B4-BE49-F238E27FC236}">
                <a16:creationId xmlns:a16="http://schemas.microsoft.com/office/drawing/2014/main" id="{72A42049-37F1-4F4E-9DE7-F1B33A6EA42A}"/>
              </a:ext>
            </a:extLst>
          </p:cNvPr>
          <p:cNvSpPr/>
          <p:nvPr/>
        </p:nvSpPr>
        <p:spPr>
          <a:xfrm>
            <a:off x="4774221" y="2289535"/>
            <a:ext cx="2643559" cy="227893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4CD07-224D-4FED-9749-4D1E661318CE}"/>
              </a:ext>
            </a:extLst>
          </p:cNvPr>
          <p:cNvSpPr txBox="1"/>
          <p:nvPr/>
        </p:nvSpPr>
        <p:spPr>
          <a:xfrm>
            <a:off x="5817614" y="2686643"/>
            <a:ext cx="6117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83BC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2400" dirty="0">
              <a:solidFill>
                <a:srgbClr val="83BC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8478E-BD5E-4EBD-A6FF-8CB26C6BB7D1}"/>
              </a:ext>
            </a:extLst>
          </p:cNvPr>
          <p:cNvSpPr txBox="1"/>
          <p:nvPr/>
        </p:nvSpPr>
        <p:spPr>
          <a:xfrm>
            <a:off x="4864254" y="3299793"/>
            <a:ext cx="2518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과정 및 결과</a:t>
            </a:r>
          </a:p>
        </p:txBody>
      </p:sp>
    </p:spTree>
    <p:extLst>
      <p:ext uri="{BB962C8B-B14F-4D97-AF65-F5344CB8AC3E}">
        <p14:creationId xmlns:p14="http://schemas.microsoft.com/office/powerpoint/2010/main" val="18818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910505"/>
              </p:ext>
            </p:extLst>
          </p:nvPr>
        </p:nvGraphicFramePr>
        <p:xfrm>
          <a:off x="946912" y="876125"/>
          <a:ext cx="10367266" cy="566398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81038">
                  <a:extLst>
                    <a:ext uri="{9D8B030D-6E8A-4147-A177-3AD203B41FA5}">
                      <a16:colId xmlns:a16="http://schemas.microsoft.com/office/drawing/2014/main" val="3475453430"/>
                    </a:ext>
                  </a:extLst>
                </a:gridCol>
                <a:gridCol w="1481038">
                  <a:extLst>
                    <a:ext uri="{9D8B030D-6E8A-4147-A177-3AD203B41FA5}">
                      <a16:colId xmlns:a16="http://schemas.microsoft.com/office/drawing/2014/main" val="1684440351"/>
                    </a:ext>
                  </a:extLst>
                </a:gridCol>
                <a:gridCol w="1481038">
                  <a:extLst>
                    <a:ext uri="{9D8B030D-6E8A-4147-A177-3AD203B41FA5}">
                      <a16:colId xmlns:a16="http://schemas.microsoft.com/office/drawing/2014/main" val="3869027942"/>
                    </a:ext>
                  </a:extLst>
                </a:gridCol>
                <a:gridCol w="1481038">
                  <a:extLst>
                    <a:ext uri="{9D8B030D-6E8A-4147-A177-3AD203B41FA5}">
                      <a16:colId xmlns:a16="http://schemas.microsoft.com/office/drawing/2014/main" val="780602998"/>
                    </a:ext>
                  </a:extLst>
                </a:gridCol>
                <a:gridCol w="1481038">
                  <a:extLst>
                    <a:ext uri="{9D8B030D-6E8A-4147-A177-3AD203B41FA5}">
                      <a16:colId xmlns:a16="http://schemas.microsoft.com/office/drawing/2014/main" val="2720059953"/>
                    </a:ext>
                  </a:extLst>
                </a:gridCol>
                <a:gridCol w="1481038">
                  <a:extLst>
                    <a:ext uri="{9D8B030D-6E8A-4147-A177-3AD203B41FA5}">
                      <a16:colId xmlns:a16="http://schemas.microsoft.com/office/drawing/2014/main" val="480321223"/>
                    </a:ext>
                  </a:extLst>
                </a:gridCol>
                <a:gridCol w="1481038">
                  <a:extLst>
                    <a:ext uri="{9D8B030D-6E8A-4147-A177-3AD203B41FA5}">
                      <a16:colId xmlns:a16="http://schemas.microsoft.com/office/drawing/2014/main" val="1000451317"/>
                    </a:ext>
                  </a:extLst>
                </a:gridCol>
              </a:tblGrid>
              <a:tr h="341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화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목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금</a:t>
                      </a:r>
                      <a:endParaRPr lang="ko-KR" altLang="en-US" sz="14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207772"/>
                  </a:ext>
                </a:extLst>
              </a:tr>
              <a:tr h="789409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5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accent5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860294"/>
                  </a:ext>
                </a:extLst>
              </a:tr>
              <a:tr h="90657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13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14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5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</a:t>
                      </a:r>
                      <a:endParaRPr lang="ko-KR" altLang="en-US" sz="1200" dirty="0">
                        <a:solidFill>
                          <a:schemeClr val="accent5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93400"/>
                  </a:ext>
                </a:extLst>
              </a:tr>
              <a:tr h="90657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17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18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19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21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22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5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accent5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5816"/>
                  </a:ext>
                </a:extLst>
              </a:tr>
              <a:tr h="90657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25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26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27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28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29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5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accent5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11126"/>
                  </a:ext>
                </a:extLst>
              </a:tr>
              <a:tr h="90657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31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5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accent5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92838"/>
                  </a:ext>
                </a:extLst>
              </a:tr>
              <a:tr h="90657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5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accent5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737124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426043" y="1635337"/>
            <a:ext cx="8898638" cy="2049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rgbClr val="0CA55E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★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계획서 작성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415540" y="2273487"/>
            <a:ext cx="4438816" cy="18296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DB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설계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88480" y="2273487"/>
            <a:ext cx="4446704" cy="18296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데이터 수집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11136" y="2448558"/>
            <a:ext cx="5918663" cy="179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명세서 작성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395516" y="2618549"/>
            <a:ext cx="2956004" cy="1799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화면 기획 및 와이어프레임 작성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46912" y="3188283"/>
            <a:ext cx="2964224" cy="17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데이터 수집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906242" y="3188283"/>
            <a:ext cx="7407935" cy="1799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Front-end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26043" y="3361314"/>
            <a:ext cx="7397432" cy="179925"/>
          </a:xfrm>
          <a:prstGeom prst="rect">
            <a:avLst/>
          </a:prstGeom>
          <a:solidFill>
            <a:srgbClr val="FAF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성향 검사 만들기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427548" y="3536214"/>
            <a:ext cx="1478693" cy="1843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latin typeface="돋움체" panose="020B0609000101010101" pitchFamily="49" charset="-127"/>
                <a:ea typeface="돋움체" panose="020B0609000101010101" pitchFamily="49" charset="-127"/>
              </a:rPr>
              <a:t>환경설정</a:t>
            </a:r>
            <a:endParaRPr lang="ko-KR" altLang="en-US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04812" y="3545586"/>
            <a:ext cx="7409365" cy="191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Back-end API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개발 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&amp;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데이터 </a:t>
            </a:r>
            <a:r>
              <a:rPr lang="ko-KR" altLang="en-US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크롤링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및 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DB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저장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46912" y="4104233"/>
            <a:ext cx="10367265" cy="1799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Front-end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개발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46912" y="4263327"/>
            <a:ext cx="10367265" cy="191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Back-end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api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개발 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&amp;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데이터 </a:t>
            </a:r>
            <a:r>
              <a:rPr lang="ko-KR" altLang="en-US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크롤링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및 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DB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저장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424520" y="4444994"/>
            <a:ext cx="7405051" cy="1799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aws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환경설정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36410" y="4993516"/>
            <a:ext cx="10377767" cy="1799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Front-end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개발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34981" y="5167571"/>
            <a:ext cx="5938259" cy="1913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데이터 </a:t>
            </a:r>
            <a:r>
              <a:rPr lang="ko-KR" altLang="en-US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크롤링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및 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DB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저장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870467" y="5172077"/>
            <a:ext cx="4443710" cy="191361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예외처리 및 </a:t>
            </a:r>
            <a:r>
              <a:rPr lang="ko-KR" altLang="en-US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에러수정</a:t>
            </a:r>
            <a:endParaRPr lang="ko-KR" altLang="en-US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04109" y="5353730"/>
            <a:ext cx="7410067" cy="1913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django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API</a:t>
            </a:r>
            <a:endParaRPr lang="ko-KR" altLang="en-US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46912" y="5893244"/>
            <a:ext cx="2957197" cy="1446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Front-end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개발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45040" y="6175241"/>
            <a:ext cx="2959070" cy="153815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예외처리 및 </a:t>
            </a:r>
            <a:r>
              <a:rPr lang="ko-KR" altLang="en-US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에러수정</a:t>
            </a:r>
            <a:endParaRPr lang="ko-KR" altLang="en-US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46913" y="6035909"/>
            <a:ext cx="2964223" cy="1443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Back-end API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개발 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django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API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개발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43625" y="6326797"/>
            <a:ext cx="2959070" cy="153815"/>
          </a:xfrm>
          <a:prstGeom prst="rect">
            <a:avLst/>
          </a:prstGeom>
          <a:solidFill>
            <a:srgbClr val="F8A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UCC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제작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911136" y="5884334"/>
            <a:ext cx="1484380" cy="175841"/>
          </a:xfrm>
          <a:prstGeom prst="rect">
            <a:avLst/>
          </a:prstGeom>
          <a:solidFill>
            <a:srgbClr val="F8A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UCC 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911136" y="6049885"/>
            <a:ext cx="1484380" cy="1758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rgbClr val="00B05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★</a:t>
            </a:r>
            <a:r>
              <a:rPr lang="ko-KR" altLang="en-US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발표평가</a:t>
            </a:r>
            <a:endParaRPr lang="ko-KR" altLang="en-US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9038" y="297770"/>
            <a:ext cx="212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일정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30A477D4-9704-474D-81F4-73997EA44A90}"/>
              </a:ext>
            </a:extLst>
          </p:cNvPr>
          <p:cNvSpPr/>
          <p:nvPr/>
        </p:nvSpPr>
        <p:spPr>
          <a:xfrm rot="16200000">
            <a:off x="11676598" y="6064"/>
            <a:ext cx="523219" cy="511089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5FA97A16-827B-4261-AF8B-3CCE8F902791}"/>
              </a:ext>
            </a:extLst>
          </p:cNvPr>
          <p:cNvSpPr/>
          <p:nvPr/>
        </p:nvSpPr>
        <p:spPr>
          <a:xfrm rot="5400000">
            <a:off x="-6065" y="6340846"/>
            <a:ext cx="523219" cy="511089"/>
          </a:xfrm>
          <a:prstGeom prst="triangle">
            <a:avLst>
              <a:gd name="adj" fmla="val 100000"/>
            </a:avLst>
          </a:prstGeom>
          <a:solidFill>
            <a:srgbClr val="FF9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038" y="297770"/>
            <a:ext cx="212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및 추천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46C2BFA6-24C6-4CBA-98DD-139EB5D6BADC}"/>
              </a:ext>
            </a:extLst>
          </p:cNvPr>
          <p:cNvSpPr/>
          <p:nvPr/>
        </p:nvSpPr>
        <p:spPr>
          <a:xfrm rot="16200000">
            <a:off x="11676598" y="6064"/>
            <a:ext cx="523219" cy="511089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C51C5256-7685-4CE7-A1C9-9E62923464DE}"/>
              </a:ext>
            </a:extLst>
          </p:cNvPr>
          <p:cNvSpPr/>
          <p:nvPr/>
        </p:nvSpPr>
        <p:spPr>
          <a:xfrm rot="5400000">
            <a:off x="-6065" y="6340846"/>
            <a:ext cx="523219" cy="511089"/>
          </a:xfrm>
          <a:prstGeom prst="triangle">
            <a:avLst>
              <a:gd name="adj" fmla="val 100000"/>
            </a:avLst>
          </a:prstGeom>
          <a:solidFill>
            <a:srgbClr val="FF9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4" y="2044999"/>
            <a:ext cx="11090813" cy="4033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01119" y="971330"/>
            <a:ext cx="3140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잠재 요인 기반 협업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필터링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Matrix Factorization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13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038" y="297770"/>
            <a:ext cx="212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및 추천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46C2BFA6-24C6-4CBA-98DD-139EB5D6BADC}"/>
              </a:ext>
            </a:extLst>
          </p:cNvPr>
          <p:cNvSpPr/>
          <p:nvPr/>
        </p:nvSpPr>
        <p:spPr>
          <a:xfrm rot="16200000">
            <a:off x="11676598" y="6064"/>
            <a:ext cx="523219" cy="511089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C51C5256-7685-4CE7-A1C9-9E62923464DE}"/>
              </a:ext>
            </a:extLst>
          </p:cNvPr>
          <p:cNvSpPr/>
          <p:nvPr/>
        </p:nvSpPr>
        <p:spPr>
          <a:xfrm rot="5400000">
            <a:off x="-6065" y="6340846"/>
            <a:ext cx="523219" cy="511089"/>
          </a:xfrm>
          <a:prstGeom prst="triangle">
            <a:avLst>
              <a:gd name="adj" fmla="val 100000"/>
            </a:avLst>
          </a:prstGeom>
          <a:solidFill>
            <a:srgbClr val="FF9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93" y="3033131"/>
            <a:ext cx="8549170" cy="35795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8" y="908752"/>
            <a:ext cx="9413674" cy="19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2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038" y="297770"/>
            <a:ext cx="212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 및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46C2BFA6-24C6-4CBA-98DD-139EB5D6BADC}"/>
              </a:ext>
            </a:extLst>
          </p:cNvPr>
          <p:cNvSpPr/>
          <p:nvPr/>
        </p:nvSpPr>
        <p:spPr>
          <a:xfrm rot="16200000">
            <a:off x="11676598" y="6064"/>
            <a:ext cx="523219" cy="511089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C51C5256-7685-4CE7-A1C9-9E62923464DE}"/>
              </a:ext>
            </a:extLst>
          </p:cNvPr>
          <p:cNvSpPr/>
          <p:nvPr/>
        </p:nvSpPr>
        <p:spPr>
          <a:xfrm rot="5400000">
            <a:off x="-6065" y="6340846"/>
            <a:ext cx="523219" cy="511089"/>
          </a:xfrm>
          <a:prstGeom prst="triangle">
            <a:avLst>
              <a:gd name="adj" fmla="val 100000"/>
            </a:avLst>
          </a:prstGeom>
          <a:solidFill>
            <a:srgbClr val="FF9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대전_1반_B105_슬기로운 여가생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97368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6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04D8FE4-26C1-439E-A338-FD406579D207}"/>
              </a:ext>
            </a:extLst>
          </p:cNvPr>
          <p:cNvGrpSpPr/>
          <p:nvPr/>
        </p:nvGrpSpPr>
        <p:grpSpPr>
          <a:xfrm>
            <a:off x="0" y="3226139"/>
            <a:ext cx="12192000" cy="405722"/>
            <a:chOff x="0" y="2598392"/>
            <a:chExt cx="12192000" cy="156281"/>
          </a:xfrm>
        </p:grpSpPr>
        <p:sp>
          <p:nvSpPr>
            <p:cNvPr id="4" name="직사각형 3"/>
            <p:cNvSpPr/>
            <p:nvPr/>
          </p:nvSpPr>
          <p:spPr>
            <a:xfrm>
              <a:off x="0" y="2598392"/>
              <a:ext cx="12192000" cy="82172"/>
            </a:xfrm>
            <a:prstGeom prst="rect">
              <a:avLst/>
            </a:prstGeom>
            <a:solidFill>
              <a:srgbClr val="FF9D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2672501"/>
              <a:ext cx="12192000" cy="821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육각형 2">
            <a:extLst>
              <a:ext uri="{FF2B5EF4-FFF2-40B4-BE49-F238E27FC236}">
                <a16:creationId xmlns:a16="http://schemas.microsoft.com/office/drawing/2014/main" id="{72A42049-37F1-4F4E-9DE7-F1B33A6EA42A}"/>
              </a:ext>
            </a:extLst>
          </p:cNvPr>
          <p:cNvSpPr/>
          <p:nvPr/>
        </p:nvSpPr>
        <p:spPr>
          <a:xfrm>
            <a:off x="4774221" y="2289535"/>
            <a:ext cx="2643559" cy="227893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4CD07-224D-4FED-9749-4D1E661318CE}"/>
              </a:ext>
            </a:extLst>
          </p:cNvPr>
          <p:cNvSpPr txBox="1"/>
          <p:nvPr/>
        </p:nvSpPr>
        <p:spPr>
          <a:xfrm>
            <a:off x="5817614" y="2686643"/>
            <a:ext cx="6117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83BC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2400" dirty="0">
              <a:solidFill>
                <a:srgbClr val="83BC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8478E-BD5E-4EBD-A6FF-8CB26C6BB7D1}"/>
              </a:ext>
            </a:extLst>
          </p:cNvPr>
          <p:cNvSpPr txBox="1"/>
          <p:nvPr/>
        </p:nvSpPr>
        <p:spPr>
          <a:xfrm>
            <a:off x="4864254" y="3299793"/>
            <a:ext cx="2518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3240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038" y="297770"/>
            <a:ext cx="212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확장 가능성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21" y="2177749"/>
            <a:ext cx="1879295" cy="1879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8956" y="43267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채팅 서비스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85" y="1893269"/>
            <a:ext cx="2433504" cy="2433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65709" y="4326773"/>
            <a:ext cx="3218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화상 프로그램을 통해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 레저를 즐길 수 있는 서비스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632421" y="2320050"/>
            <a:ext cx="2182899" cy="1736994"/>
            <a:chOff x="8266661" y="1047090"/>
            <a:chExt cx="2182899" cy="17369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6661" y="1047090"/>
              <a:ext cx="1320220" cy="132022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705" y="1631229"/>
              <a:ext cx="1152855" cy="115285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379077" y="4326773"/>
            <a:ext cx="276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1:1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강사 매칭 서비스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3311079-520F-42FB-984F-E62B52E2437C}"/>
              </a:ext>
            </a:extLst>
          </p:cNvPr>
          <p:cNvSpPr/>
          <p:nvPr/>
        </p:nvSpPr>
        <p:spPr>
          <a:xfrm rot="16200000">
            <a:off x="11676598" y="6064"/>
            <a:ext cx="523219" cy="511089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1909C004-15B4-4B69-A0DD-5C9D2F4E0DD2}"/>
              </a:ext>
            </a:extLst>
          </p:cNvPr>
          <p:cNvSpPr/>
          <p:nvPr/>
        </p:nvSpPr>
        <p:spPr>
          <a:xfrm rot="5400000">
            <a:off x="-6065" y="6340846"/>
            <a:ext cx="523219" cy="511089"/>
          </a:xfrm>
          <a:prstGeom prst="triangle">
            <a:avLst>
              <a:gd name="adj" fmla="val 100000"/>
            </a:avLst>
          </a:prstGeom>
          <a:solidFill>
            <a:srgbClr val="FF9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5955929"/>
            <a:ext cx="12192000" cy="919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5EFA8E62-4373-45EC-A766-521C61BCE7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119" y="6130305"/>
            <a:ext cx="883762" cy="50632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-5247"/>
            <a:ext cx="12192000" cy="9196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98;p14"/>
          <p:cNvSpPr txBox="1"/>
          <p:nvPr/>
        </p:nvSpPr>
        <p:spPr>
          <a:xfrm>
            <a:off x="115710" y="370568"/>
            <a:ext cx="41764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Malgun Gothic"/>
                <a:sym typeface="Malgun Gothic"/>
              </a:rPr>
              <a:t>CONTENTS</a:t>
            </a:r>
            <a:endParaRPr sz="2800" b="1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4D9FB0-34C5-43F2-B2AA-1FB5D8D01513}"/>
              </a:ext>
            </a:extLst>
          </p:cNvPr>
          <p:cNvGrpSpPr/>
          <p:nvPr/>
        </p:nvGrpSpPr>
        <p:grpSpPr>
          <a:xfrm>
            <a:off x="2734494" y="1736515"/>
            <a:ext cx="6881269" cy="3354490"/>
            <a:chOff x="3289640" y="2097758"/>
            <a:chExt cx="6881269" cy="3354490"/>
          </a:xfrm>
        </p:grpSpPr>
        <p:sp>
          <p:nvSpPr>
            <p:cNvPr id="18" name="Google Shape;99;p14">
              <a:extLst>
                <a:ext uri="{FF2B5EF4-FFF2-40B4-BE49-F238E27FC236}">
                  <a16:creationId xmlns:a16="http://schemas.microsoft.com/office/drawing/2014/main" id="{32C3353B-AA4F-4701-8A7D-5034D558B36D}"/>
                </a:ext>
              </a:extLst>
            </p:cNvPr>
            <p:cNvSpPr txBox="1"/>
            <p:nvPr/>
          </p:nvSpPr>
          <p:spPr>
            <a:xfrm>
              <a:off x="3852772" y="2097758"/>
              <a:ext cx="6316464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altLang="ko-KR" sz="5400" dirty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</a:t>
              </a:r>
              <a:r>
                <a:rPr lang="en-US" altLang="ko-KR" sz="5400" dirty="0">
                  <a:solidFill>
                    <a:schemeClr val="accent6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r>
                <a:rPr lang="en-US" altLang="ko-KR" sz="5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           </a:t>
              </a:r>
              <a:r>
                <a:rPr lang="en-US" altLang="ko-KR" sz="5400" dirty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</a:t>
              </a:r>
              <a:r>
                <a:rPr lang="en-US" altLang="ko-KR" sz="5400" dirty="0">
                  <a:solidFill>
                    <a:schemeClr val="accent6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</a:t>
              </a:r>
              <a:r>
                <a:rPr lang="en-US" altLang="ko-KR" sz="5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               </a:t>
              </a:r>
              <a:endParaRPr sz="54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cxnSp>
          <p:nvCxnSpPr>
            <p:cNvPr id="19" name="Google Shape;100;p14">
              <a:extLst>
                <a:ext uri="{FF2B5EF4-FFF2-40B4-BE49-F238E27FC236}">
                  <a16:creationId xmlns:a16="http://schemas.microsoft.com/office/drawing/2014/main" id="{4B2331A2-453D-4798-8AE3-F78F87195970}"/>
                </a:ext>
              </a:extLst>
            </p:cNvPr>
            <p:cNvCxnSpPr>
              <a:cxnSpLocks/>
            </p:cNvCxnSpPr>
            <p:nvPr/>
          </p:nvCxnSpPr>
          <p:spPr>
            <a:xfrm>
              <a:off x="3918943" y="2970123"/>
              <a:ext cx="1556865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101;p14">
              <a:extLst>
                <a:ext uri="{FF2B5EF4-FFF2-40B4-BE49-F238E27FC236}">
                  <a16:creationId xmlns:a16="http://schemas.microsoft.com/office/drawing/2014/main" id="{9878DC1D-228D-4727-9FA5-9A5C36D2B68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756" y="2970123"/>
              <a:ext cx="1556865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" name="Google Shape;103;p14">
              <a:extLst>
                <a:ext uri="{FF2B5EF4-FFF2-40B4-BE49-F238E27FC236}">
                  <a16:creationId xmlns:a16="http://schemas.microsoft.com/office/drawing/2014/main" id="{9CBFE326-A4E2-4243-9DE3-EE8DF761E171}"/>
                </a:ext>
              </a:extLst>
            </p:cNvPr>
            <p:cNvSpPr txBox="1"/>
            <p:nvPr/>
          </p:nvSpPr>
          <p:spPr>
            <a:xfrm>
              <a:off x="3351446" y="3079395"/>
              <a:ext cx="2577941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ko-KR" altLang="en-US" b="1" dirty="0">
                  <a:latin typeface="타이포_쌍문동 B" panose="02020803020101020101" pitchFamily="18" charset="-127"/>
                  <a:ea typeface="타이포_쌍문동 B" panose="02020803020101020101" pitchFamily="18" charset="-127"/>
                  <a:cs typeface="Malgun Gothic"/>
                  <a:sym typeface="Malgun Gothic"/>
                </a:rPr>
                <a:t>프로젝트 소개</a:t>
              </a:r>
              <a:endParaRPr b="1" dirty="0">
                <a:latin typeface="타이포_쌍문동 B" panose="02020803020101020101" pitchFamily="18" charset="-127"/>
                <a:ea typeface="타이포_쌍문동 B" panose="020208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108;p14">
              <a:extLst>
                <a:ext uri="{FF2B5EF4-FFF2-40B4-BE49-F238E27FC236}">
                  <a16:creationId xmlns:a16="http://schemas.microsoft.com/office/drawing/2014/main" id="{DDB2DFCC-BDE3-428F-B090-2CADB1F1EEC0}"/>
                </a:ext>
              </a:extLst>
            </p:cNvPr>
            <p:cNvSpPr txBox="1"/>
            <p:nvPr/>
          </p:nvSpPr>
          <p:spPr>
            <a:xfrm>
              <a:off x="6690202" y="3079395"/>
              <a:ext cx="3354557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ko-KR" altLang="en-US" b="1" dirty="0">
                  <a:latin typeface="타이포_쌍문동 B" panose="02020803020101020101" pitchFamily="18" charset="-127"/>
                  <a:ea typeface="타이포_쌍문동 B" panose="02020803020101020101" pitchFamily="18" charset="-127"/>
                  <a:cs typeface="Malgun Gothic"/>
                  <a:sym typeface="Malgun Gothic"/>
                </a:rPr>
                <a:t>기술 스택 및 역할  </a:t>
              </a:r>
              <a:endParaRPr b="1" dirty="0">
                <a:latin typeface="타이포_쌍문동 B" panose="02020803020101020101" pitchFamily="18" charset="-127"/>
                <a:ea typeface="타이포_쌍문동 B" panose="020208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99;p14">
              <a:extLst>
                <a:ext uri="{FF2B5EF4-FFF2-40B4-BE49-F238E27FC236}">
                  <a16:creationId xmlns:a16="http://schemas.microsoft.com/office/drawing/2014/main" id="{4F441062-7604-4B50-A319-2E3DD9FFFA3C}"/>
                </a:ext>
              </a:extLst>
            </p:cNvPr>
            <p:cNvSpPr txBox="1"/>
            <p:nvPr/>
          </p:nvSpPr>
          <p:spPr>
            <a:xfrm>
              <a:off x="3854445" y="4096167"/>
              <a:ext cx="6316464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altLang="ko-KR" sz="5400" dirty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</a:t>
              </a:r>
              <a:r>
                <a:rPr lang="en-US" altLang="ko-KR" sz="5400" dirty="0">
                  <a:solidFill>
                    <a:schemeClr val="accent6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3</a:t>
              </a:r>
              <a:r>
                <a:rPr lang="ko-KR" altLang="en-US" sz="5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           </a:t>
              </a:r>
              <a:r>
                <a:rPr lang="en-US" altLang="ko-KR" sz="5400" dirty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</a:t>
              </a:r>
              <a:r>
                <a:rPr lang="en-US" altLang="ko-KR" sz="5400" dirty="0">
                  <a:solidFill>
                    <a:schemeClr val="accent6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4</a:t>
              </a:r>
              <a:r>
                <a:rPr lang="ko-KR" altLang="en-US" sz="5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              </a:t>
              </a:r>
              <a:endParaRPr sz="54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cxnSp>
          <p:nvCxnSpPr>
            <p:cNvPr id="38" name="Google Shape;100;p14">
              <a:extLst>
                <a:ext uri="{FF2B5EF4-FFF2-40B4-BE49-F238E27FC236}">
                  <a16:creationId xmlns:a16="http://schemas.microsoft.com/office/drawing/2014/main" id="{2DDA412F-5AA8-4BB5-935E-3DD344F39649}"/>
                </a:ext>
              </a:extLst>
            </p:cNvPr>
            <p:cNvCxnSpPr>
              <a:cxnSpLocks/>
            </p:cNvCxnSpPr>
            <p:nvPr/>
          </p:nvCxnSpPr>
          <p:spPr>
            <a:xfrm>
              <a:off x="3918943" y="4968533"/>
              <a:ext cx="1556865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101;p14">
              <a:extLst>
                <a:ext uri="{FF2B5EF4-FFF2-40B4-BE49-F238E27FC236}">
                  <a16:creationId xmlns:a16="http://schemas.microsoft.com/office/drawing/2014/main" id="{D10D4DED-5C17-41CD-AF63-4C5B4A0A182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756" y="4968533"/>
              <a:ext cx="1556865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" name="Google Shape;103;p14">
              <a:extLst>
                <a:ext uri="{FF2B5EF4-FFF2-40B4-BE49-F238E27FC236}">
                  <a16:creationId xmlns:a16="http://schemas.microsoft.com/office/drawing/2014/main" id="{9A19EA18-1705-4B7E-A12E-193AD3AEFC0A}"/>
                </a:ext>
              </a:extLst>
            </p:cNvPr>
            <p:cNvSpPr txBox="1"/>
            <p:nvPr/>
          </p:nvSpPr>
          <p:spPr>
            <a:xfrm>
              <a:off x="3289640" y="5082943"/>
              <a:ext cx="2577941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ko-KR" altLang="en-US" b="1">
                  <a:latin typeface="타이포_쌍문동 B" panose="02020803020101020101" pitchFamily="18" charset="-127"/>
                  <a:ea typeface="타이포_쌍문동 B" panose="02020803020101020101" pitchFamily="18" charset="-127"/>
                  <a:cs typeface="Malgun Gothic"/>
                  <a:sym typeface="Malgun Gothic"/>
                </a:rPr>
                <a:t>과정 및 결과</a:t>
              </a:r>
              <a:endParaRPr b="1" dirty="0">
                <a:latin typeface="타이포_쌍문동 B" panose="02020803020101020101" pitchFamily="18" charset="-127"/>
                <a:ea typeface="타이포_쌍문동 B" panose="020208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108;p14">
              <a:extLst>
                <a:ext uri="{FF2B5EF4-FFF2-40B4-BE49-F238E27FC236}">
                  <a16:creationId xmlns:a16="http://schemas.microsoft.com/office/drawing/2014/main" id="{7331C783-21A4-4282-A1A4-35D780F94227}"/>
                </a:ext>
              </a:extLst>
            </p:cNvPr>
            <p:cNvSpPr txBox="1"/>
            <p:nvPr/>
          </p:nvSpPr>
          <p:spPr>
            <a:xfrm>
              <a:off x="6259784" y="5082948"/>
              <a:ext cx="3354557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ko-KR" altLang="en-US" b="1" dirty="0">
                  <a:latin typeface="타이포_쌍문동 B" panose="02020803020101020101" pitchFamily="18" charset="-127"/>
                  <a:ea typeface="타이포_쌍문동 B" panose="02020803020101020101" pitchFamily="18" charset="-127"/>
                  <a:cs typeface="Malgun Gothic"/>
                  <a:sym typeface="Malgun Gothic"/>
                </a:rPr>
                <a:t>기대 효과</a:t>
              </a:r>
              <a:endParaRPr b="1" dirty="0">
                <a:latin typeface="타이포_쌍문동 B" panose="02020803020101020101" pitchFamily="18" charset="-127"/>
                <a:ea typeface="타이포_쌍문동 B" panose="02020803020101020101" pitchFamily="18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545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98649" y="2644170"/>
            <a:ext cx="7794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accent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Thank</a:t>
            </a:r>
            <a:r>
              <a:rPr lang="en-US" altLang="ko-KR" sz="9600" dirty="0">
                <a:solidFill>
                  <a:srgbClr val="00B05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9600" dirty="0">
                <a:solidFill>
                  <a:srgbClr val="FF9D08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you</a:t>
            </a:r>
            <a:r>
              <a:rPr lang="en-US" altLang="ko-KR" sz="9600" dirty="0">
                <a:solidFill>
                  <a:schemeClr val="accent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!</a:t>
            </a:r>
            <a:endParaRPr lang="ko-KR" altLang="en-US" sz="9600" dirty="0">
              <a:solidFill>
                <a:schemeClr val="accent6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AB1692-082E-4E86-B114-DFA81FBA0E1B}"/>
              </a:ext>
            </a:extLst>
          </p:cNvPr>
          <p:cNvSpPr/>
          <p:nvPr/>
        </p:nvSpPr>
        <p:spPr>
          <a:xfrm>
            <a:off x="0" y="-1"/>
            <a:ext cx="12192000" cy="32531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126DA1-3E90-4B61-92A1-EA8F04E22223}"/>
              </a:ext>
            </a:extLst>
          </p:cNvPr>
          <p:cNvSpPr/>
          <p:nvPr/>
        </p:nvSpPr>
        <p:spPr>
          <a:xfrm>
            <a:off x="0" y="6534279"/>
            <a:ext cx="12192000" cy="325315"/>
          </a:xfrm>
          <a:prstGeom prst="rect">
            <a:avLst/>
          </a:prstGeom>
          <a:solidFill>
            <a:srgbClr val="FF9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2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04D8FE4-26C1-439E-A338-FD406579D207}"/>
              </a:ext>
            </a:extLst>
          </p:cNvPr>
          <p:cNvGrpSpPr/>
          <p:nvPr/>
        </p:nvGrpSpPr>
        <p:grpSpPr>
          <a:xfrm>
            <a:off x="0" y="3226139"/>
            <a:ext cx="12192000" cy="405722"/>
            <a:chOff x="0" y="2598392"/>
            <a:chExt cx="12192000" cy="156281"/>
          </a:xfrm>
        </p:grpSpPr>
        <p:sp>
          <p:nvSpPr>
            <p:cNvPr id="4" name="직사각형 3"/>
            <p:cNvSpPr/>
            <p:nvPr/>
          </p:nvSpPr>
          <p:spPr>
            <a:xfrm>
              <a:off x="0" y="2598392"/>
              <a:ext cx="12192000" cy="82172"/>
            </a:xfrm>
            <a:prstGeom prst="rect">
              <a:avLst/>
            </a:prstGeom>
            <a:solidFill>
              <a:srgbClr val="FF9D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2672501"/>
              <a:ext cx="12192000" cy="821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육각형 2">
            <a:extLst>
              <a:ext uri="{FF2B5EF4-FFF2-40B4-BE49-F238E27FC236}">
                <a16:creationId xmlns:a16="http://schemas.microsoft.com/office/drawing/2014/main" id="{72A42049-37F1-4F4E-9DE7-F1B33A6EA42A}"/>
              </a:ext>
            </a:extLst>
          </p:cNvPr>
          <p:cNvSpPr/>
          <p:nvPr/>
        </p:nvSpPr>
        <p:spPr>
          <a:xfrm>
            <a:off x="4774221" y="2289535"/>
            <a:ext cx="2643559" cy="227893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4CD07-224D-4FED-9749-4D1E661318CE}"/>
              </a:ext>
            </a:extLst>
          </p:cNvPr>
          <p:cNvSpPr txBox="1"/>
          <p:nvPr/>
        </p:nvSpPr>
        <p:spPr>
          <a:xfrm>
            <a:off x="5846190" y="2686643"/>
            <a:ext cx="4996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83BC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400" dirty="0">
              <a:solidFill>
                <a:srgbClr val="83BC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8478E-BD5E-4EBD-A6FF-8CB26C6BB7D1}"/>
              </a:ext>
            </a:extLst>
          </p:cNvPr>
          <p:cNvSpPr txBox="1"/>
          <p:nvPr/>
        </p:nvSpPr>
        <p:spPr>
          <a:xfrm>
            <a:off x="5096759" y="3366813"/>
            <a:ext cx="199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25066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>
            <a:extLst>
              <a:ext uri="{FF2B5EF4-FFF2-40B4-BE49-F238E27FC236}">
                <a16:creationId xmlns:a16="http://schemas.microsoft.com/office/drawing/2014/main" id="{331FC9D0-F972-4E4B-B384-FC724D705499}"/>
              </a:ext>
            </a:extLst>
          </p:cNvPr>
          <p:cNvGrpSpPr/>
          <p:nvPr/>
        </p:nvGrpSpPr>
        <p:grpSpPr>
          <a:xfrm>
            <a:off x="6865635" y="474802"/>
            <a:ext cx="4750538" cy="2755477"/>
            <a:chOff x="37622" y="316162"/>
            <a:chExt cx="5924278" cy="343628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7C5A23C-0575-4F1F-9C4D-38F5EC4CD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83" y="316162"/>
              <a:ext cx="5661617" cy="3436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E051EEE9-5306-4665-9AC8-2A0B50F28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95" t="77200" r="37622"/>
            <a:stretch/>
          </p:blipFill>
          <p:spPr>
            <a:xfrm>
              <a:off x="791693" y="923046"/>
              <a:ext cx="508366" cy="574353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43BBCF59-BFF0-4687-86D0-182A76061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95" t="77200" r="37622"/>
            <a:stretch/>
          </p:blipFill>
          <p:spPr>
            <a:xfrm>
              <a:off x="37622" y="1396162"/>
              <a:ext cx="508366" cy="574353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E38B0986-009A-4804-A3CD-8C1F28B2E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95" t="77200" r="37622"/>
            <a:stretch/>
          </p:blipFill>
          <p:spPr>
            <a:xfrm>
              <a:off x="465351" y="1879442"/>
              <a:ext cx="508366" cy="574353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4E2E17DF-6DE6-41FB-97DA-D27DE9560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95" t="77200" r="37622"/>
            <a:stretch/>
          </p:blipFill>
          <p:spPr>
            <a:xfrm>
              <a:off x="646236" y="2367044"/>
              <a:ext cx="508366" cy="574353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6609166" y="3083042"/>
            <a:ext cx="5582833" cy="3781882"/>
            <a:chOff x="6609166" y="3083042"/>
            <a:chExt cx="5582833" cy="37818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559D620-0CFF-4EE6-90F6-0E68DA8E68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166" y="3083042"/>
              <a:ext cx="5582833" cy="3781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0DD9A1C6-6878-4A76-B15F-A8AE4AB4A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00" r="31565" b="68787"/>
            <a:stretch/>
          </p:blipFill>
          <p:spPr>
            <a:xfrm rot="938256">
              <a:off x="7178919" y="5195722"/>
              <a:ext cx="848061" cy="94496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163402" y="1402436"/>
            <a:ext cx="7222236" cy="4251247"/>
            <a:chOff x="163402" y="830936"/>
            <a:chExt cx="7222236" cy="4251247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3AE40EFB-B8BD-48F4-B8DC-857B9E2F448B}"/>
                </a:ext>
              </a:extLst>
            </p:cNvPr>
            <p:cNvGrpSpPr/>
            <p:nvPr/>
          </p:nvGrpSpPr>
          <p:grpSpPr>
            <a:xfrm>
              <a:off x="163402" y="830936"/>
              <a:ext cx="7222236" cy="4251247"/>
              <a:chOff x="279735" y="275730"/>
              <a:chExt cx="7222236" cy="4251247"/>
            </a:xfrm>
          </p:grpSpPr>
          <p:pic>
            <p:nvPicPr>
              <p:cNvPr id="103" name="그림 102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54F27866-ABAC-4BA9-A184-6AF210C86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34382">
                <a:off x="279735" y="275730"/>
                <a:ext cx="5987671" cy="4251247"/>
              </a:xfrm>
              <a:prstGeom prst="rect">
                <a:avLst/>
              </a:prstGeom>
            </p:spPr>
          </p:pic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1852CB0C-1950-4E9B-B242-363230F80BDB}"/>
                  </a:ext>
                </a:extLst>
              </p:cNvPr>
              <p:cNvGrpSpPr/>
              <p:nvPr/>
            </p:nvGrpSpPr>
            <p:grpSpPr>
              <a:xfrm rot="21331814">
                <a:off x="822695" y="1563086"/>
                <a:ext cx="6679276" cy="1446550"/>
                <a:chOff x="655117" y="1769882"/>
                <a:chExt cx="6679276" cy="1446550"/>
              </a:xfrm>
            </p:grpSpPr>
            <p:sp>
              <p:nvSpPr>
                <p:cNvPr id="105" name="Rectangle 5">
                  <a:extLst>
                    <a:ext uri="{FF2B5EF4-FFF2-40B4-BE49-F238E27FC236}">
                      <a16:creationId xmlns:a16="http://schemas.microsoft.com/office/drawing/2014/main" id="{90760F73-D8C0-42EA-83C2-CD0321AE3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509101">
                  <a:off x="655117" y="1769882"/>
                  <a:ext cx="6679276" cy="14465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1200" b="1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워라밸</a:t>
                  </a:r>
                  <a:r>
                    <a:rPr kumimoji="0" lang="ko-KR" altLang="ko-KR" sz="12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문화 확산으로 '여가 시간, 휴가 사용일, 문화예술 </a:t>
                  </a:r>
                  <a:r>
                    <a:rPr kumimoji="0" lang="ko-KR" altLang="ko-KR" sz="1200" b="1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관람률</a:t>
                  </a:r>
                  <a:r>
                    <a:rPr kumimoji="0" lang="ko-KR" altLang="ko-KR" sz="12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' 등 증가</a:t>
                  </a:r>
                </a:p>
                <a:p>
                  <a:pPr lvl="0" eaLnBrk="0" fontAlgn="ctr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ko-KR" altLang="ko-KR" sz="800" b="0" i="0" u="none" strike="noStrike" cap="none" normalizeH="0" baseline="0" dirty="0">
                      <a:ln>
                        <a:noFill/>
                      </a:ln>
                      <a:solidFill>
                        <a:srgbClr val="707070"/>
                      </a:solidFill>
                      <a:effectLst/>
                      <a:latin typeface="Arial" panose="020B0604020202020204" pitchFamily="34" charset="0"/>
                    </a:rPr>
                    <a:t> </a:t>
                  </a:r>
                  <a:r>
                    <a:rPr lang="en-US" altLang="ko-KR" sz="800" dirty="0">
                      <a:latin typeface="Wingdings" panose="05000000000000000000" pitchFamily="2" charset="2"/>
                    </a:rPr>
                    <a:t>!</a:t>
                  </a:r>
                  <a:r>
                    <a:rPr kumimoji="0" lang="ko-KR" altLang="ko-KR" sz="800" b="0" i="0" u="none" strike="noStrike" cap="none" normalizeH="0" baseline="0" dirty="0" err="1">
                      <a:ln>
                        <a:noFill/>
                      </a:ln>
                      <a:solidFill>
                        <a:srgbClr val="707070"/>
                      </a:solidFill>
                      <a:effectLst/>
                      <a:latin typeface="Arial" panose="020B0604020202020204" pitchFamily="34" charset="0"/>
                    </a:rPr>
                    <a:t>데일리타임즈W</a:t>
                  </a:r>
                  <a:r>
                    <a:rPr kumimoji="0" lang="ko-KR" altLang="ko-KR" sz="800" b="0" i="0" u="none" strike="noStrike" cap="none" normalizeH="0" baseline="0" dirty="0">
                      <a:ln>
                        <a:noFill/>
                      </a:ln>
                      <a:solidFill>
                        <a:srgbClr val="707070"/>
                      </a:solidFill>
                      <a:effectLst/>
                      <a:latin typeface="Arial" panose="020B0604020202020204" pitchFamily="34" charset="0"/>
                    </a:rPr>
                    <a:t> 김수영 기자</a:t>
                  </a:r>
                  <a:r>
                    <a:rPr kumimoji="0" lang="en-US" altLang="ko-KR" sz="800" b="0" i="0" u="none" strike="noStrike" cap="none" normalizeH="0" baseline="0" dirty="0">
                      <a:ln>
                        <a:noFill/>
                      </a:ln>
                      <a:solidFill>
                        <a:srgbClr val="707070"/>
                      </a:solidFill>
                      <a:effectLst/>
                      <a:latin typeface="Arial" panose="020B0604020202020204" pitchFamily="34" charset="0"/>
                    </a:rPr>
                    <a:t>     |   </a:t>
                  </a:r>
                  <a:r>
                    <a:rPr kumimoji="0" lang="en-US" altLang="ko-KR" sz="800" b="0" i="0" u="none" strike="noStrike" cap="none" normalizeH="0" baseline="0" dirty="0">
                      <a:ln>
                        <a:noFill/>
                      </a:ln>
                      <a:solidFill>
                        <a:srgbClr val="222222"/>
                      </a:solidFill>
                      <a:effectLst/>
                      <a:latin typeface="Arial" panose="020B0604020202020204" pitchFamily="34" charset="0"/>
                    </a:rPr>
                    <a:t> </a:t>
                  </a:r>
                  <a:r>
                    <a:rPr kumimoji="0" lang="ko-KR" altLang="ko-KR" sz="800" b="0" i="0" u="none" strike="noStrike" cap="none" normalizeH="0" baseline="0" dirty="0">
                      <a:ln>
                        <a:noFill/>
                      </a:ln>
                      <a:solidFill>
                        <a:srgbClr val="707070"/>
                      </a:solidFill>
                      <a:effectLst/>
                      <a:latin typeface="Arial" panose="020B0604020202020204" pitchFamily="34" charset="0"/>
                    </a:rPr>
                    <a:t> </a:t>
                  </a:r>
                  <a:r>
                    <a:rPr lang="en-US" altLang="ko-KR" sz="800" dirty="0">
                      <a:latin typeface="Wingdings" panose="05000000000000000000" pitchFamily="2" charset="2"/>
                    </a:rPr>
                    <a:t>6</a:t>
                  </a:r>
                  <a:r>
                    <a:rPr kumimoji="0" lang="ko-KR" altLang="ko-KR" sz="800" b="0" i="0" u="none" strike="noStrike" cap="none" normalizeH="0" baseline="0" dirty="0">
                      <a:ln>
                        <a:noFill/>
                      </a:ln>
                      <a:solidFill>
                        <a:srgbClr val="707070"/>
                      </a:solidFill>
                      <a:effectLst/>
                      <a:latin typeface="Arial" panose="020B0604020202020204" pitchFamily="34" charset="0"/>
                    </a:rPr>
                    <a:t>승인 2020.02.07 17:35</a:t>
                  </a:r>
                  <a:r>
                    <a:rPr kumimoji="0" lang="en-US" altLang="ko-KR" sz="800" b="0" i="0" u="none" strike="noStrike" cap="none" normalizeH="0" baseline="0" dirty="0">
                      <a:ln>
                        <a:noFill/>
                      </a:ln>
                      <a:solidFill>
                        <a:srgbClr val="707070"/>
                      </a:solidFill>
                      <a:effectLst/>
                      <a:latin typeface="Arial" panose="020B0604020202020204" pitchFamily="34" charset="0"/>
                    </a:rPr>
                    <a:t>     |</a:t>
                  </a:r>
                  <a:r>
                    <a:rPr kumimoji="0" lang="ko-KR" altLang="ko-KR" sz="800" b="0" i="0" u="none" strike="noStrike" cap="none" normalizeH="0" baseline="0" dirty="0">
                      <a:ln>
                        <a:noFill/>
                      </a:ln>
                      <a:solidFill>
                        <a:srgbClr val="222222"/>
                      </a:solidFill>
                      <a:effectLst/>
                      <a:latin typeface="Arial" panose="020B0604020202020204" pitchFamily="34" charset="0"/>
                    </a:rPr>
                    <a:t> </a:t>
                  </a:r>
                  <a:r>
                    <a:rPr kumimoji="0" lang="en-US" altLang="ko-KR" sz="800" b="0" i="0" u="none" strike="noStrike" cap="none" normalizeH="0" baseline="0" dirty="0">
                      <a:ln>
                        <a:noFill/>
                      </a:ln>
                      <a:solidFill>
                        <a:srgbClr val="222222"/>
                      </a:solidFill>
                      <a:effectLst/>
                      <a:latin typeface="Arial" panose="020B0604020202020204" pitchFamily="34" charset="0"/>
                    </a:rPr>
                    <a:t>     </a:t>
                  </a:r>
                  <a:r>
                    <a:rPr kumimoji="0" lang="ko-KR" altLang="ko-KR" sz="800" b="0" i="0" u="none" strike="noStrike" cap="none" normalizeH="0" baseline="0" dirty="0">
                      <a:ln>
                        <a:noFill/>
                      </a:ln>
                      <a:solidFill>
                        <a:srgbClr val="707070"/>
                      </a:solidFill>
                      <a:effectLst/>
                      <a:latin typeface="Arial" panose="020B0604020202020204" pitchFamily="34" charset="0"/>
                    </a:rPr>
                    <a:t> </a:t>
                  </a:r>
                  <a:r>
                    <a:rPr lang="en-US" altLang="ko-KR" sz="800" dirty="0">
                      <a:latin typeface="Webdings" panose="05030102010509060703" pitchFamily="18" charset="2"/>
                    </a:rPr>
                    <a:t>^</a:t>
                  </a:r>
                  <a:r>
                    <a:rPr kumimoji="0" lang="ko-KR" altLang="ko-KR" sz="800" b="0" i="0" u="none" strike="noStrike" cap="none" normalizeH="0" baseline="0" dirty="0">
                      <a:ln>
                        <a:noFill/>
                      </a:ln>
                      <a:solidFill>
                        <a:srgbClr val="707070"/>
                      </a:solidFill>
                      <a:effectLst/>
                      <a:latin typeface="Arial" panose="020B0604020202020204" pitchFamily="34" charset="0"/>
                    </a:rPr>
                    <a:t>댓글 0</a:t>
                  </a:r>
                  <a:endParaRPr kumimoji="0" lang="ko-KR" altLang="ko-KR" sz="800" b="0" i="0" u="none" strike="noStrike" cap="none" normalizeH="0" baseline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11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Webdings" panose="05030102010509060703" pitchFamily="18" charset="2"/>
                    </a:rPr>
                    <a:t> </a:t>
                  </a:r>
                  <a:r>
                    <a:rPr kumimoji="0" lang="ko-KR" altLang="ko-KR" sz="11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 </a:t>
                  </a:r>
                  <a:r>
                    <a:rPr kumimoji="0" lang="ko-KR" altLang="ko-KR" sz="11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   </a:t>
                  </a:r>
                  <a:endParaRPr kumimoji="0" lang="ko-KR" altLang="ko-KR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ko-KR" sz="105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       </a:t>
                  </a:r>
                  <a:r>
                    <a:rPr kumimoji="0" lang="ko-KR" altLang="ko-KR" sz="105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국민문화예술활동조사, </a:t>
                  </a:r>
                  <a:r>
                    <a:rPr kumimoji="0" lang="ko-KR" altLang="ko-KR" sz="1050" b="1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국민여가활동조사</a:t>
                  </a:r>
                  <a:r>
                    <a:rPr kumimoji="0" lang="ko-KR" altLang="ko-KR" sz="105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근로자휴가조사 결과 발표</a:t>
                  </a:r>
                  <a:br>
                    <a:rPr kumimoji="0" lang="ko-KR" altLang="ko-KR" sz="105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</a:br>
                  <a:r>
                    <a:rPr kumimoji="0" lang="en-US" altLang="ko-KR" sz="105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       </a:t>
                  </a:r>
                  <a:r>
                    <a:rPr kumimoji="0" lang="ko-KR" altLang="ko-KR" sz="105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평균 여가시간 평일 3.5시간, 휴일 5.4시간으로 ‘일과 삶의 균형’ 정착</a:t>
                  </a:r>
                  <a:br>
                    <a:rPr kumimoji="0" lang="ko-KR" altLang="ko-KR" sz="105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</a:br>
                  <a:r>
                    <a:rPr kumimoji="0" lang="en-US" altLang="ko-KR" sz="105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       </a:t>
                  </a:r>
                  <a:r>
                    <a:rPr kumimoji="0" lang="ko-KR" altLang="ko-KR" sz="105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2018년 근로자 연차휴가 평균 사용 일수 9.9일로 2017년 대비 1.4일 증가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5C692836-6F29-4279-ADC8-8266DA559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68186">
                  <a:off x="898644" y="2633996"/>
                  <a:ext cx="37739" cy="466994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9BDD2B-D6B3-4010-9116-EC09ACC82204}"/>
                </a:ext>
              </a:extLst>
            </p:cNvPr>
            <p:cNvSpPr txBox="1"/>
            <p:nvPr/>
          </p:nvSpPr>
          <p:spPr>
            <a:xfrm rot="21240092">
              <a:off x="2505698" y="1528738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stellar" panose="020A0402060406010301" pitchFamily="18" charset="0"/>
                  <a:ea typeface="STXingkai" panose="020B0503020204020204" pitchFamily="2" charset="-122"/>
                </a:rPr>
                <a:t>NEWS</a:t>
              </a:r>
              <a:endParaRPr lang="ko-KR" altLang="en-US" sz="2400" dirty="0">
                <a:latin typeface="Castellar" panose="020A0402060406010301" pitchFamily="18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7403BD-13E8-4C62-8639-CFF7DCEA23BF}"/>
                </a:ext>
              </a:extLst>
            </p:cNvPr>
            <p:cNvCxnSpPr>
              <a:cxnSpLocks/>
            </p:cNvCxnSpPr>
            <p:nvPr/>
          </p:nvCxnSpPr>
          <p:spPr>
            <a:xfrm rot="45978" flipV="1">
              <a:off x="3667760" y="1475155"/>
              <a:ext cx="1838960" cy="2132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D97A653C-E864-46AA-B005-6D50368CDAA4}"/>
                </a:ext>
              </a:extLst>
            </p:cNvPr>
            <p:cNvCxnSpPr>
              <a:cxnSpLocks/>
            </p:cNvCxnSpPr>
            <p:nvPr/>
          </p:nvCxnSpPr>
          <p:spPr>
            <a:xfrm rot="45978" flipV="1">
              <a:off x="571394" y="1811469"/>
              <a:ext cx="1838960" cy="2132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368FFAE9-EF49-4CB0-B069-1F7457C49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680" y="1759570"/>
              <a:ext cx="5003870" cy="51280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BD2F253-1425-4F32-83DC-4FD531271E93}"/>
                </a:ext>
              </a:extLst>
            </p:cNvPr>
            <p:cNvCxnSpPr>
              <a:cxnSpLocks/>
            </p:cNvCxnSpPr>
            <p:nvPr/>
          </p:nvCxnSpPr>
          <p:spPr>
            <a:xfrm rot="45978" flipV="1">
              <a:off x="556557" y="1210937"/>
              <a:ext cx="4879043" cy="56882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그림 1026">
              <a:extLst>
                <a:ext uri="{FF2B5EF4-FFF2-40B4-BE49-F238E27FC236}">
                  <a16:creationId xmlns:a16="http://schemas.microsoft.com/office/drawing/2014/main" id="{9FBE1B3B-C6C6-459C-9B73-E7B00B269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00"/>
            <a:stretch/>
          </p:blipFill>
          <p:spPr>
            <a:xfrm rot="21240842">
              <a:off x="584469" y="3591382"/>
              <a:ext cx="5459975" cy="1274223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99038" y="297770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09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33276" y="3673686"/>
            <a:ext cx="5602806" cy="2507516"/>
            <a:chOff x="6046269" y="619125"/>
            <a:chExt cx="5602806" cy="2507516"/>
          </a:xfrm>
        </p:grpSpPr>
        <p:grpSp>
          <p:nvGrpSpPr>
            <p:cNvPr id="6" name="그룹 5"/>
            <p:cNvGrpSpPr/>
            <p:nvPr/>
          </p:nvGrpSpPr>
          <p:grpSpPr>
            <a:xfrm>
              <a:off x="6046269" y="619125"/>
              <a:ext cx="5602806" cy="2507516"/>
              <a:chOff x="5731944" y="414909"/>
              <a:chExt cx="6060006" cy="3145928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1944" y="414909"/>
                <a:ext cx="6060006" cy="279840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731944" y="3213314"/>
                <a:ext cx="3772905" cy="347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u="sng" dirty="0"/>
                  <a:t>출처 </a:t>
                </a:r>
                <a:r>
                  <a:rPr lang="en-US" altLang="ko-KR" sz="1200" u="sng" dirty="0"/>
                  <a:t>: </a:t>
                </a:r>
                <a:r>
                  <a:rPr lang="ko-KR" altLang="en-US" sz="1200" u="sng" dirty="0"/>
                  <a:t>문화체육관광부 </a:t>
                </a:r>
                <a:r>
                  <a:rPr lang="en-US" altLang="ko-KR" sz="1200" u="sng" dirty="0"/>
                  <a:t>- 2019 </a:t>
                </a:r>
                <a:r>
                  <a:rPr lang="ko-KR" altLang="en-US" sz="1200" u="sng" dirty="0"/>
                  <a:t>국민여가활동조사</a:t>
                </a:r>
                <a:endParaRPr lang="en-US" altLang="ko-KR" sz="1200" u="sng" dirty="0"/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6200775" y="1000125"/>
              <a:ext cx="3686175" cy="17907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44815" y="616162"/>
            <a:ext cx="5591267" cy="2646871"/>
            <a:chOff x="6046269" y="3462505"/>
            <a:chExt cx="5591267" cy="264687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6269" y="3462505"/>
              <a:ext cx="5591267" cy="26468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6305551" y="4019551"/>
              <a:ext cx="495300" cy="18479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053387" y="4143375"/>
              <a:ext cx="788515" cy="457200"/>
            </a:xfrm>
            <a:prstGeom prst="rect">
              <a:avLst/>
            </a:prstGeom>
            <a:solidFill>
              <a:srgbClr val="F6F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613178" y="616162"/>
            <a:ext cx="5069485" cy="5490251"/>
            <a:chOff x="581025" y="619125"/>
            <a:chExt cx="5069485" cy="549025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025" y="619125"/>
              <a:ext cx="5069485" cy="549025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685800" y="3362324"/>
              <a:ext cx="4867275" cy="6286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76275" y="5362574"/>
              <a:ext cx="4867275" cy="5905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1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07275"/>
            <a:ext cx="10515600" cy="3043451"/>
          </a:xfrm>
        </p:spPr>
        <p:txBody>
          <a:bodyPr/>
          <a:lstStyle/>
          <a:p>
            <a:pPr algn="ctr"/>
            <a:r>
              <a:rPr lang="ko-KR" altLang="en-US" b="1" dirty="0" smtClean="0">
                <a:solidFill>
                  <a:srgbClr val="FF852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여 가 생 활</a:t>
            </a:r>
            <a:r>
              <a:rPr lang="en-US" altLang="ko-KR" dirty="0" smtClean="0">
                <a:solidFill>
                  <a:srgbClr val="FF852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/>
            </a:r>
            <a:br>
              <a:rPr lang="en-US" altLang="ko-KR" dirty="0" smtClean="0">
                <a:solidFill>
                  <a:srgbClr val="FF852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r>
              <a:rPr lang="en-US" altLang="ko-KR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/>
            </a:r>
            <a:br>
              <a:rPr lang="en-US" altLang="ko-KR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r>
              <a:rPr lang="ko-KR" altLang="en-US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어떻게 하고 계신가요</a:t>
            </a:r>
            <a:r>
              <a:rPr lang="en-US" altLang="ko-KR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7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공정위, 빅데이터 활용 사건-업무 '더 신속하게' 처리 - 전자신문">
            <a:extLst>
              <a:ext uri="{FF2B5EF4-FFF2-40B4-BE49-F238E27FC236}">
                <a16:creationId xmlns:a16="http://schemas.microsoft.com/office/drawing/2014/main" id="{8B5B1DF5-7240-4D3E-AB05-F5AD6915F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14" y="2656266"/>
            <a:ext cx="2247327" cy="22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식탁용기구, 접시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9A9B1867-03B2-4102-A918-59A9B445E2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85" y="3264888"/>
            <a:ext cx="1834933" cy="1176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522" y="591299"/>
            <a:ext cx="1080000" cy="10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424" y="4041986"/>
            <a:ext cx="1080000" cy="10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996" y="4913651"/>
            <a:ext cx="1080000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43" y="4019684"/>
            <a:ext cx="1080000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79" y="4903593"/>
            <a:ext cx="1080000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08" y="1026208"/>
            <a:ext cx="1080000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43" y="2201505"/>
            <a:ext cx="1080000" cy="108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424" y="2223807"/>
            <a:ext cx="1080000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79" y="1026208"/>
            <a:ext cx="1080000" cy="10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522" y="5180891"/>
            <a:ext cx="1080000" cy="1080000"/>
          </a:xfrm>
          <a:prstGeom prst="rect">
            <a:avLst/>
          </a:prstGeom>
        </p:spPr>
      </p:pic>
      <p:pic>
        <p:nvPicPr>
          <p:cNvPr id="22" name="Picture 2" descr="프렌트립, 신규 앱 출시와 함께 '프립(Frip)'으로 서비스명 변경 ...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469" y="1542793"/>
            <a:ext cx="2776952" cy="196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0" y="523218"/>
            <a:ext cx="12192000" cy="5989094"/>
            <a:chOff x="0" y="523218"/>
            <a:chExt cx="12192000" cy="5989094"/>
          </a:xfrm>
        </p:grpSpPr>
        <p:sp>
          <p:nvSpPr>
            <p:cNvPr id="2" name="직사각형 1"/>
            <p:cNvSpPr/>
            <p:nvPr/>
          </p:nvSpPr>
          <p:spPr>
            <a:xfrm>
              <a:off x="0" y="523218"/>
              <a:ext cx="12192000" cy="5989094"/>
            </a:xfrm>
            <a:prstGeom prst="rect">
              <a:avLst/>
            </a:prstGeom>
            <a:solidFill>
              <a:srgbClr val="FFFFFF">
                <a:alpha val="9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07583" y="4371593"/>
              <a:ext cx="9776834" cy="108114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ko-KR" sz="2000" dirty="0">
                  <a:solidFill>
                    <a:schemeClr val="accent2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여가생활의 활성화</a:t>
              </a:r>
              <a:r>
                <a:rPr lang="ko-KR" altLang="ko-KR" sz="20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로 현대 사회인의 스트레스 </a:t>
              </a:r>
              <a:r>
                <a:rPr lang="ko-KR" altLang="ko-KR" sz="2000" dirty="0" smtClean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완화와</a:t>
              </a:r>
              <a:r>
                <a:rPr lang="en-US" altLang="ko-KR" sz="2000" dirty="0" smtClean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</a:t>
              </a:r>
              <a:r>
                <a:rPr lang="ko-KR" altLang="ko-KR" sz="2000" dirty="0" smtClean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지역별 </a:t>
              </a:r>
              <a:r>
                <a:rPr lang="ko-KR" altLang="ko-KR" sz="20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소통의 기회를 넓히고 건전한 여가생활을 통해 </a:t>
              </a:r>
              <a:r>
                <a:rPr lang="ko-KR" altLang="ko-KR" sz="2000" dirty="0" smtClean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지역 </a:t>
              </a:r>
              <a:r>
                <a:rPr lang="ko-KR" altLang="ko-KR" sz="20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주민들의 자기개발과 다양한 프로그램 </a:t>
              </a:r>
              <a:r>
                <a:rPr lang="ko-KR" altLang="ko-KR" sz="2000" dirty="0" smtClean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제공</a:t>
              </a:r>
              <a:endParaRPr lang="ko-KR" altLang="en-US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2736538" y="1811245"/>
              <a:ext cx="6718925" cy="1815882"/>
              <a:chOff x="3306021" y="1420948"/>
              <a:chExt cx="6718925" cy="181588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907110" y="1420948"/>
                <a:ext cx="611783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lang="ko-KR" altLang="ko-KR" sz="28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개인의 </a:t>
                </a:r>
                <a:r>
                  <a:rPr lang="ko-KR" altLang="ko-KR" sz="2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성향과 관심사에 맞춘 여가생활 </a:t>
                </a:r>
                <a:r>
                  <a:rPr lang="ko-KR" altLang="ko-KR" sz="28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추천</a:t>
                </a:r>
                <a:endParaRPr lang="en-US" altLang="ko-KR" sz="28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lvl="0">
                  <a:lnSpc>
                    <a:spcPct val="200000"/>
                  </a:lnSpc>
                </a:pPr>
                <a:r>
                  <a:rPr lang="ko-KR" altLang="ko-KR" sz="28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지역별 </a:t>
                </a:r>
                <a:r>
                  <a:rPr lang="ko-KR" altLang="ko-KR" sz="2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강좌와 모임을 </a:t>
                </a:r>
                <a:r>
                  <a:rPr lang="ko-KR" altLang="ko-KR" sz="28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소개</a:t>
                </a:r>
                <a:endPara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051EEE9-5306-4665-9AC8-2A0B50F286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95" t="77200" r="37622"/>
              <a:stretch/>
            </p:blipFill>
            <p:spPr>
              <a:xfrm>
                <a:off x="3306021" y="1759379"/>
                <a:ext cx="407647" cy="460560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051EEE9-5306-4665-9AC8-2A0B50F286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95" t="77200" r="37622"/>
              <a:stretch/>
            </p:blipFill>
            <p:spPr>
              <a:xfrm>
                <a:off x="3306021" y="2598027"/>
                <a:ext cx="407647" cy="460560"/>
              </a:xfrm>
              <a:prstGeom prst="rect">
                <a:avLst/>
              </a:prstGeom>
            </p:spPr>
          </p:pic>
        </p:grpSp>
      </p:grp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9E77C303-9475-42A0-A20A-373CC8365B73}"/>
              </a:ext>
            </a:extLst>
          </p:cNvPr>
          <p:cNvSpPr/>
          <p:nvPr/>
        </p:nvSpPr>
        <p:spPr>
          <a:xfrm rot="16200000">
            <a:off x="11676598" y="6064"/>
            <a:ext cx="523219" cy="511089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9AA6C7F-2A42-4BBB-AB02-329DDB38E0DA}"/>
              </a:ext>
            </a:extLst>
          </p:cNvPr>
          <p:cNvSpPr/>
          <p:nvPr/>
        </p:nvSpPr>
        <p:spPr>
          <a:xfrm rot="5400000">
            <a:off x="-6065" y="6340846"/>
            <a:ext cx="523219" cy="511089"/>
          </a:xfrm>
          <a:prstGeom prst="triangle">
            <a:avLst>
              <a:gd name="adj" fmla="val 100000"/>
            </a:avLst>
          </a:prstGeom>
          <a:solidFill>
            <a:srgbClr val="FF9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99038" y="297770"/>
            <a:ext cx="102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20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04D8FE4-26C1-439E-A338-FD406579D207}"/>
              </a:ext>
            </a:extLst>
          </p:cNvPr>
          <p:cNvGrpSpPr/>
          <p:nvPr/>
        </p:nvGrpSpPr>
        <p:grpSpPr>
          <a:xfrm>
            <a:off x="0" y="3226139"/>
            <a:ext cx="12192000" cy="405722"/>
            <a:chOff x="0" y="2598392"/>
            <a:chExt cx="12192000" cy="156281"/>
          </a:xfrm>
        </p:grpSpPr>
        <p:sp>
          <p:nvSpPr>
            <p:cNvPr id="4" name="직사각형 3"/>
            <p:cNvSpPr/>
            <p:nvPr/>
          </p:nvSpPr>
          <p:spPr>
            <a:xfrm>
              <a:off x="0" y="2598392"/>
              <a:ext cx="12192000" cy="82172"/>
            </a:xfrm>
            <a:prstGeom prst="rect">
              <a:avLst/>
            </a:prstGeom>
            <a:solidFill>
              <a:srgbClr val="FF9D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2672501"/>
              <a:ext cx="12192000" cy="821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육각형 2">
            <a:extLst>
              <a:ext uri="{FF2B5EF4-FFF2-40B4-BE49-F238E27FC236}">
                <a16:creationId xmlns:a16="http://schemas.microsoft.com/office/drawing/2014/main" id="{72A42049-37F1-4F4E-9DE7-F1B33A6EA42A}"/>
              </a:ext>
            </a:extLst>
          </p:cNvPr>
          <p:cNvSpPr/>
          <p:nvPr/>
        </p:nvSpPr>
        <p:spPr>
          <a:xfrm>
            <a:off x="4774221" y="2289535"/>
            <a:ext cx="2643559" cy="227893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4CD07-224D-4FED-9749-4D1E661318CE}"/>
              </a:ext>
            </a:extLst>
          </p:cNvPr>
          <p:cNvSpPr txBox="1"/>
          <p:nvPr/>
        </p:nvSpPr>
        <p:spPr>
          <a:xfrm>
            <a:off x="5817614" y="2686643"/>
            <a:ext cx="6117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83BC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400" dirty="0">
              <a:solidFill>
                <a:srgbClr val="83BC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8478E-BD5E-4EBD-A6FF-8CB26C6BB7D1}"/>
              </a:ext>
            </a:extLst>
          </p:cNvPr>
          <p:cNvSpPr txBox="1"/>
          <p:nvPr/>
        </p:nvSpPr>
        <p:spPr>
          <a:xfrm>
            <a:off x="4864254" y="3299793"/>
            <a:ext cx="2518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 및 역할</a:t>
            </a:r>
          </a:p>
        </p:txBody>
      </p:sp>
    </p:spTree>
    <p:extLst>
      <p:ext uri="{BB962C8B-B14F-4D97-AF65-F5344CB8AC3E}">
        <p14:creationId xmlns:p14="http://schemas.microsoft.com/office/powerpoint/2010/main" val="287123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6E69DDD4-2832-4F7D-A6D6-F40FEC00AE6D}"/>
              </a:ext>
            </a:extLst>
          </p:cNvPr>
          <p:cNvSpPr/>
          <p:nvPr/>
        </p:nvSpPr>
        <p:spPr>
          <a:xfrm>
            <a:off x="6784195" y="1338890"/>
            <a:ext cx="4697651" cy="4192858"/>
          </a:xfrm>
          <a:custGeom>
            <a:avLst/>
            <a:gdLst>
              <a:gd name="connsiteX0" fmla="*/ 698824 w 4650260"/>
              <a:gd name="connsiteY0" fmla="*/ 0 h 4192858"/>
              <a:gd name="connsiteX1" fmla="*/ 2140662 w 4650260"/>
              <a:gd name="connsiteY1" fmla="*/ 0 h 4192858"/>
              <a:gd name="connsiteX2" fmla="*/ 3951436 w 4650260"/>
              <a:gd name="connsiteY2" fmla="*/ 0 h 4192858"/>
              <a:gd name="connsiteX3" fmla="*/ 4650260 w 4650260"/>
              <a:gd name="connsiteY3" fmla="*/ 698824 h 4192858"/>
              <a:gd name="connsiteX4" fmla="*/ 4650260 w 4650260"/>
              <a:gd name="connsiteY4" fmla="*/ 3494034 h 4192858"/>
              <a:gd name="connsiteX5" fmla="*/ 3951436 w 4650260"/>
              <a:gd name="connsiteY5" fmla="*/ 4192858 h 4192858"/>
              <a:gd name="connsiteX6" fmla="*/ 2026349 w 4650260"/>
              <a:gd name="connsiteY6" fmla="*/ 4192858 h 4192858"/>
              <a:gd name="connsiteX7" fmla="*/ 698824 w 4650260"/>
              <a:gd name="connsiteY7" fmla="*/ 4192858 h 4192858"/>
              <a:gd name="connsiteX8" fmla="*/ 0 w 4650260"/>
              <a:gd name="connsiteY8" fmla="*/ 3494034 h 4192858"/>
              <a:gd name="connsiteX9" fmla="*/ 0 w 4650260"/>
              <a:gd name="connsiteY9" fmla="*/ 698824 h 4192858"/>
              <a:gd name="connsiteX10" fmla="*/ 698824 w 4650260"/>
              <a:gd name="connsiteY10" fmla="*/ 0 h 419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50260" h="4192858">
                <a:moveTo>
                  <a:pt x="698824" y="0"/>
                </a:moveTo>
                <a:lnTo>
                  <a:pt x="2140662" y="0"/>
                </a:lnTo>
                <a:lnTo>
                  <a:pt x="3951436" y="0"/>
                </a:lnTo>
                <a:cubicBezTo>
                  <a:pt x="4337386" y="0"/>
                  <a:pt x="4650260" y="312874"/>
                  <a:pt x="4650260" y="698824"/>
                </a:cubicBezTo>
                <a:lnTo>
                  <a:pt x="4650260" y="3494034"/>
                </a:lnTo>
                <a:cubicBezTo>
                  <a:pt x="4650260" y="3879984"/>
                  <a:pt x="4337386" y="4192858"/>
                  <a:pt x="3951436" y="4192858"/>
                </a:cubicBezTo>
                <a:lnTo>
                  <a:pt x="2026349" y="4192858"/>
                </a:lnTo>
                <a:lnTo>
                  <a:pt x="698824" y="4192858"/>
                </a:lnTo>
                <a:cubicBezTo>
                  <a:pt x="312874" y="4192858"/>
                  <a:pt x="0" y="3879984"/>
                  <a:pt x="0" y="3494034"/>
                </a:cubicBezTo>
                <a:lnTo>
                  <a:pt x="0" y="698824"/>
                </a:lnTo>
                <a:cubicBezTo>
                  <a:pt x="0" y="312874"/>
                  <a:pt x="312874" y="0"/>
                  <a:pt x="698824" y="0"/>
                </a:cubicBezTo>
                <a:close/>
              </a:path>
            </a:pathLst>
          </a:custGeom>
          <a:solidFill>
            <a:schemeClr val="accent6">
              <a:alpha val="6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EAA1BA6-54ED-40C2-9540-B08EF00347F5}"/>
              </a:ext>
            </a:extLst>
          </p:cNvPr>
          <p:cNvSpPr/>
          <p:nvPr/>
        </p:nvSpPr>
        <p:spPr>
          <a:xfrm>
            <a:off x="3304851" y="636778"/>
            <a:ext cx="5582299" cy="5584445"/>
          </a:xfrm>
          <a:prstGeom prst="ellipse">
            <a:avLst/>
          </a:prstGeom>
          <a:solidFill>
            <a:schemeClr val="accent5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17FEE2AE-A568-4B70-A5F9-96E3ACE8995F}"/>
              </a:ext>
            </a:extLst>
          </p:cNvPr>
          <p:cNvSpPr/>
          <p:nvPr/>
        </p:nvSpPr>
        <p:spPr>
          <a:xfrm>
            <a:off x="795252" y="1338890"/>
            <a:ext cx="4612193" cy="4192858"/>
          </a:xfrm>
          <a:custGeom>
            <a:avLst/>
            <a:gdLst>
              <a:gd name="connsiteX0" fmla="*/ 2500533 w 4650261"/>
              <a:gd name="connsiteY0" fmla="*/ 0 h 4192858"/>
              <a:gd name="connsiteX1" fmla="*/ 3951437 w 4650261"/>
              <a:gd name="connsiteY1" fmla="*/ 0 h 4192858"/>
              <a:gd name="connsiteX2" fmla="*/ 4650261 w 4650261"/>
              <a:gd name="connsiteY2" fmla="*/ 698824 h 4192858"/>
              <a:gd name="connsiteX3" fmla="*/ 4650261 w 4650261"/>
              <a:gd name="connsiteY3" fmla="*/ 3494034 h 4192858"/>
              <a:gd name="connsiteX4" fmla="*/ 3951437 w 4650261"/>
              <a:gd name="connsiteY4" fmla="*/ 4192858 h 4192858"/>
              <a:gd name="connsiteX5" fmla="*/ 2614847 w 4650261"/>
              <a:gd name="connsiteY5" fmla="*/ 4192858 h 4192858"/>
              <a:gd name="connsiteX6" fmla="*/ 2611798 w 4650261"/>
              <a:gd name="connsiteY6" fmla="*/ 4187840 h 4192858"/>
              <a:gd name="connsiteX7" fmla="*/ 2499460 w 4650261"/>
              <a:gd name="connsiteY7" fmla="*/ 3744185 h 4192858"/>
              <a:gd name="connsiteX8" fmla="*/ 2499460 w 4650261"/>
              <a:gd name="connsiteY8" fmla="*/ 21258 h 4192858"/>
              <a:gd name="connsiteX9" fmla="*/ 698824 w 4650261"/>
              <a:gd name="connsiteY9" fmla="*/ 0 h 4192858"/>
              <a:gd name="connsiteX10" fmla="*/ 2500532 w 4650261"/>
              <a:gd name="connsiteY10" fmla="*/ 0 h 4192858"/>
              <a:gd name="connsiteX11" fmla="*/ 2499459 w 4650261"/>
              <a:gd name="connsiteY11" fmla="*/ 21258 h 4192858"/>
              <a:gd name="connsiteX12" fmla="*/ 2499459 w 4650261"/>
              <a:gd name="connsiteY12" fmla="*/ 3744185 h 4192858"/>
              <a:gd name="connsiteX13" fmla="*/ 2611797 w 4650261"/>
              <a:gd name="connsiteY13" fmla="*/ 4187840 h 4192858"/>
              <a:gd name="connsiteX14" fmla="*/ 2614846 w 4650261"/>
              <a:gd name="connsiteY14" fmla="*/ 4192858 h 4192858"/>
              <a:gd name="connsiteX15" fmla="*/ 698824 w 4650261"/>
              <a:gd name="connsiteY15" fmla="*/ 4192858 h 4192858"/>
              <a:gd name="connsiteX16" fmla="*/ 0 w 4650261"/>
              <a:gd name="connsiteY16" fmla="*/ 3494034 h 4192858"/>
              <a:gd name="connsiteX17" fmla="*/ 0 w 4650261"/>
              <a:gd name="connsiteY17" fmla="*/ 698824 h 4192858"/>
              <a:gd name="connsiteX18" fmla="*/ 698824 w 4650261"/>
              <a:gd name="connsiteY18" fmla="*/ 0 h 419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50261" h="4192858">
                <a:moveTo>
                  <a:pt x="2500533" y="0"/>
                </a:moveTo>
                <a:lnTo>
                  <a:pt x="3951437" y="0"/>
                </a:lnTo>
                <a:cubicBezTo>
                  <a:pt x="4337387" y="0"/>
                  <a:pt x="4650261" y="312874"/>
                  <a:pt x="4650261" y="698824"/>
                </a:cubicBezTo>
                <a:lnTo>
                  <a:pt x="4650261" y="3494034"/>
                </a:lnTo>
                <a:cubicBezTo>
                  <a:pt x="4650261" y="3879984"/>
                  <a:pt x="4337387" y="4192858"/>
                  <a:pt x="3951437" y="4192858"/>
                </a:cubicBezTo>
                <a:lnTo>
                  <a:pt x="2614847" y="4192858"/>
                </a:lnTo>
                <a:lnTo>
                  <a:pt x="2611798" y="4187840"/>
                </a:lnTo>
                <a:cubicBezTo>
                  <a:pt x="2540155" y="4055958"/>
                  <a:pt x="2499460" y="3904824"/>
                  <a:pt x="2499460" y="3744185"/>
                </a:cubicBezTo>
                <a:lnTo>
                  <a:pt x="2499460" y="21258"/>
                </a:lnTo>
                <a:close/>
                <a:moveTo>
                  <a:pt x="698824" y="0"/>
                </a:moveTo>
                <a:lnTo>
                  <a:pt x="2500532" y="0"/>
                </a:lnTo>
                <a:lnTo>
                  <a:pt x="2499459" y="21258"/>
                </a:lnTo>
                <a:lnTo>
                  <a:pt x="2499459" y="3744185"/>
                </a:lnTo>
                <a:cubicBezTo>
                  <a:pt x="2499459" y="3904824"/>
                  <a:pt x="2540154" y="4055958"/>
                  <a:pt x="2611797" y="4187840"/>
                </a:cubicBezTo>
                <a:lnTo>
                  <a:pt x="2614846" y="4192858"/>
                </a:lnTo>
                <a:lnTo>
                  <a:pt x="698824" y="4192858"/>
                </a:lnTo>
                <a:cubicBezTo>
                  <a:pt x="312874" y="4192858"/>
                  <a:pt x="0" y="3879984"/>
                  <a:pt x="0" y="3494034"/>
                </a:cubicBezTo>
                <a:lnTo>
                  <a:pt x="0" y="698824"/>
                </a:lnTo>
                <a:cubicBezTo>
                  <a:pt x="0" y="312874"/>
                  <a:pt x="312874" y="0"/>
                  <a:pt x="698824" y="0"/>
                </a:cubicBezTo>
                <a:close/>
              </a:path>
            </a:pathLst>
          </a:custGeom>
          <a:solidFill>
            <a:schemeClr val="accent4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EDF4B6-BBD4-42E0-AA58-0BD6F8A83B38}"/>
              </a:ext>
            </a:extLst>
          </p:cNvPr>
          <p:cNvGrpSpPr/>
          <p:nvPr/>
        </p:nvGrpSpPr>
        <p:grpSpPr>
          <a:xfrm>
            <a:off x="1148605" y="2658465"/>
            <a:ext cx="2107969" cy="2119268"/>
            <a:chOff x="967965" y="2509654"/>
            <a:chExt cx="2107969" cy="21192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FD39AC-227C-46F8-88DB-E359C8704882}"/>
                </a:ext>
              </a:extLst>
            </p:cNvPr>
            <p:cNvSpPr txBox="1"/>
            <p:nvPr/>
          </p:nvSpPr>
          <p:spPr>
            <a:xfrm>
              <a:off x="967965" y="2509654"/>
              <a:ext cx="2017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Front-end</a:t>
              </a:r>
              <a:endParaRPr lang="ko-KR" altLang="en-US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71D33C-6240-442B-9CEF-292897D00788}"/>
                </a:ext>
              </a:extLst>
            </p:cNvPr>
            <p:cNvSpPr txBox="1"/>
            <p:nvPr/>
          </p:nvSpPr>
          <p:spPr>
            <a:xfrm>
              <a:off x="1120622" y="3059262"/>
              <a:ext cx="195531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  <a:ea typeface="+mn-ea"/>
                </a:rPr>
                <a:t>Vue.js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 err="1">
                  <a:solidFill>
                    <a:schemeClr val="bg1"/>
                  </a:solidFill>
                  <a:latin typeface="+mn-ea"/>
                  <a:ea typeface="+mn-ea"/>
                </a:rPr>
                <a:t>Vuetify</a:t>
              </a:r>
              <a:endParaRPr lang="en-US" altLang="ko-KR" sz="1600" b="1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  <a:ea typeface="+mn-ea"/>
                </a:rPr>
                <a:t>CSS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Weather</a:t>
              </a:r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API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 err="1">
                  <a:solidFill>
                    <a:schemeClr val="bg1"/>
                  </a:solidFill>
                  <a:latin typeface="+mn-ea"/>
                </a:rPr>
                <a:t>Youtube</a:t>
              </a:r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 API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 err="1">
                  <a:solidFill>
                    <a:schemeClr val="bg1"/>
                  </a:solidFill>
                  <a:latin typeface="+mn-ea"/>
                </a:rPr>
                <a:t>KakaoMap</a:t>
              </a:r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API</a:t>
              </a:r>
              <a:endParaRPr lang="ko-KR" altLang="en-US" sz="16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6F8D5C-BA42-4DAC-B68B-E01FD13FC082}"/>
              </a:ext>
            </a:extLst>
          </p:cNvPr>
          <p:cNvGrpSpPr/>
          <p:nvPr/>
        </p:nvGrpSpPr>
        <p:grpSpPr>
          <a:xfrm>
            <a:off x="9187918" y="2652546"/>
            <a:ext cx="1923711" cy="2107602"/>
            <a:chOff x="6410814" y="2401941"/>
            <a:chExt cx="1923711" cy="13474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9B7B78-FBA5-43B4-A9EE-3E0DC57BAF43}"/>
                </a:ext>
              </a:extLst>
            </p:cNvPr>
            <p:cNvSpPr txBox="1"/>
            <p:nvPr/>
          </p:nvSpPr>
          <p:spPr>
            <a:xfrm>
              <a:off x="6410814" y="2401941"/>
              <a:ext cx="1923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Back-end</a:t>
              </a:r>
              <a:endParaRPr lang="ko-KR" altLang="en-US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C53648-54CE-406B-B01B-99A7D10C06C9}"/>
                </a:ext>
              </a:extLst>
            </p:cNvPr>
            <p:cNvSpPr txBox="1"/>
            <p:nvPr/>
          </p:nvSpPr>
          <p:spPr>
            <a:xfrm>
              <a:off x="6642093" y="2745873"/>
              <a:ext cx="1461151" cy="1003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  <a:ea typeface="+mn-ea"/>
                </a:rPr>
                <a:t>Spring 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  <a:ea typeface="+mn-ea"/>
                </a:rPr>
                <a:t>Rest API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  <a:ea typeface="+mn-ea"/>
                </a:rPr>
                <a:t>MySQL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Python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Django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 err="1">
                  <a:solidFill>
                    <a:schemeClr val="bg1"/>
                  </a:solidFill>
                  <a:latin typeface="+mn-ea"/>
                </a:rPr>
                <a:t>Redis</a:t>
              </a:r>
              <a:endParaRPr lang="en-US" altLang="ko-KR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23663D1-1879-4666-B2DC-3E9D4648E6E1}"/>
              </a:ext>
            </a:extLst>
          </p:cNvPr>
          <p:cNvSpPr txBox="1"/>
          <p:nvPr/>
        </p:nvSpPr>
        <p:spPr>
          <a:xfrm>
            <a:off x="4942771" y="2951947"/>
            <a:ext cx="2306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BIG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DATA</a:t>
            </a:r>
            <a:endParaRPr lang="ko-KR" altLang="en-US" sz="2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9" name="그림 18" descr="사람, 넥타이, 정장, 남자이(가) 표시된 사진&#10;&#10;자동 생성된 설명">
            <a:extLst>
              <a:ext uri="{FF2B5EF4-FFF2-40B4-BE49-F238E27FC236}">
                <a16:creationId xmlns:a16="http://schemas.microsoft.com/office/drawing/2014/main" id="{0ED14AAF-5840-4DCA-8FAD-8723D0DD63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1" b="12441"/>
          <a:stretch/>
        </p:blipFill>
        <p:spPr>
          <a:xfrm>
            <a:off x="3917940" y="2005558"/>
            <a:ext cx="1080000" cy="1080000"/>
          </a:xfrm>
          <a:prstGeom prst="ellipse">
            <a:avLst/>
          </a:prstGeom>
        </p:spPr>
      </p:pic>
      <p:pic>
        <p:nvPicPr>
          <p:cNvPr id="21" name="그림 20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id="{4EAE953D-5079-465B-B4F1-36DF7C6F0D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/>
        </p:blipFill>
        <p:spPr>
          <a:xfrm>
            <a:off x="7145784" y="4086837"/>
            <a:ext cx="1080000" cy="1080000"/>
          </a:xfrm>
          <a:prstGeom prst="ellipse">
            <a:avLst/>
          </a:prstGeom>
        </p:spPr>
      </p:pic>
      <p:pic>
        <p:nvPicPr>
          <p:cNvPr id="23" name="그림 22" descr="사람, 의류, 가발, 젊은이(가) 표시된 사진&#10;&#10;자동 생성된 설명">
            <a:extLst>
              <a:ext uri="{FF2B5EF4-FFF2-40B4-BE49-F238E27FC236}">
                <a16:creationId xmlns:a16="http://schemas.microsoft.com/office/drawing/2014/main" id="{10E02F25-8C5A-4476-AF14-310E87140A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9" b="12529"/>
          <a:stretch/>
        </p:blipFill>
        <p:spPr>
          <a:xfrm>
            <a:off x="3917940" y="3779041"/>
            <a:ext cx="1080000" cy="1080000"/>
          </a:xfrm>
          <a:prstGeom prst="ellipse">
            <a:avLst/>
          </a:prstGeom>
        </p:spPr>
      </p:pic>
      <p:pic>
        <p:nvPicPr>
          <p:cNvPr id="25" name="그림 24" descr="사람, 의류, 착용, 정장이(가) 표시된 사진&#10;&#10;자동 생성된 설명">
            <a:extLst>
              <a:ext uri="{FF2B5EF4-FFF2-40B4-BE49-F238E27FC236}">
                <a16:creationId xmlns:a16="http://schemas.microsoft.com/office/drawing/2014/main" id="{027EFD86-71B5-4F7E-B359-CA97279048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1" b="12441"/>
          <a:stretch/>
        </p:blipFill>
        <p:spPr>
          <a:xfrm>
            <a:off x="7145784" y="2895319"/>
            <a:ext cx="1080000" cy="1080000"/>
          </a:xfrm>
          <a:prstGeom prst="ellipse">
            <a:avLst/>
          </a:prstGeom>
        </p:spPr>
      </p:pic>
      <p:pic>
        <p:nvPicPr>
          <p:cNvPr id="27" name="그림 26" descr="사람, 의류, 가장, 실내이(가) 표시된 사진&#10;&#10;자동 생성된 설명">
            <a:extLst>
              <a:ext uri="{FF2B5EF4-FFF2-40B4-BE49-F238E27FC236}">
                <a16:creationId xmlns:a16="http://schemas.microsoft.com/office/drawing/2014/main" id="{DA6F0F21-1ED5-4286-A9FE-4C754E491D5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1" b="12441"/>
          <a:stretch/>
        </p:blipFill>
        <p:spPr>
          <a:xfrm>
            <a:off x="7145784" y="1675688"/>
            <a:ext cx="1080000" cy="1080000"/>
          </a:xfrm>
          <a:prstGeom prst="ellipse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9038" y="297770"/>
            <a:ext cx="1472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역할분담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B36E68-D242-4D23-B54E-F120F2A7FDD3}"/>
              </a:ext>
            </a:extLst>
          </p:cNvPr>
          <p:cNvSpPr/>
          <p:nvPr/>
        </p:nvSpPr>
        <p:spPr>
          <a:xfrm rot="16200000">
            <a:off x="11676598" y="6064"/>
            <a:ext cx="523219" cy="511089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CF8FE42-467C-4E9F-9B62-3917A6C29010}"/>
              </a:ext>
            </a:extLst>
          </p:cNvPr>
          <p:cNvSpPr/>
          <p:nvPr/>
        </p:nvSpPr>
        <p:spPr>
          <a:xfrm rot="5400000">
            <a:off x="-6065" y="6340846"/>
            <a:ext cx="523219" cy="511089"/>
          </a:xfrm>
          <a:prstGeom prst="triangle">
            <a:avLst>
              <a:gd name="adj" fmla="val 100000"/>
            </a:avLst>
          </a:prstGeom>
          <a:solidFill>
            <a:srgbClr val="FF9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9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583</Words>
  <Application>Microsoft Office PowerPoint</Application>
  <PresentationFormat>와이드스크린</PresentationFormat>
  <Paragraphs>165</Paragraphs>
  <Slides>20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6" baseType="lpstr">
      <vt:lpstr>Segoe UI Black</vt:lpstr>
      <vt:lpstr>Bahnschrift Light Condensed</vt:lpstr>
      <vt:lpstr>Webdings</vt:lpstr>
      <vt:lpstr>배달의민족 도현</vt:lpstr>
      <vt:lpstr>휴먼둥근헤드라인</vt:lpstr>
      <vt:lpstr>타이포_쌍문동 B</vt:lpstr>
      <vt:lpstr>맑은 고딕</vt:lpstr>
      <vt:lpstr>Castellar</vt:lpstr>
      <vt:lpstr>맑은 고딕</vt:lpstr>
      <vt:lpstr>돋움체</vt:lpstr>
      <vt:lpstr>STXingkai</vt:lpstr>
      <vt:lpstr>Wingdings</vt:lpstr>
      <vt:lpstr>Arial</vt:lpstr>
      <vt:lpstr>배달의민족 주아</vt:lpstr>
      <vt:lpstr>배달의민족 연성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여 가 생 활  어떻게 하고 계신가요?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66</cp:revision>
  <dcterms:created xsi:type="dcterms:W3CDTF">2020-06-07T05:58:04Z</dcterms:created>
  <dcterms:modified xsi:type="dcterms:W3CDTF">2020-06-09T02:28:12Z</dcterms:modified>
</cp:coreProperties>
</file>